
<file path=[Content_Types].xml><?xml version="1.0" encoding="utf-8"?>
<Types xmlns="http://schemas.openxmlformats.org/package/2006/content-types">
  <Default Extension="png" ContentType="image/png"/>
  <Default Extension="bin" ContentType="application/vnd.openxmlformats-officedocument.oleObject"/>
  <Default Extension="xls" ContentType="application/vnd.ms-excel"/>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81" r:id="rId3"/>
    <p:sldId id="278" r:id="rId4"/>
    <p:sldId id="260" r:id="rId5"/>
    <p:sldId id="283" r:id="rId6"/>
    <p:sldId id="284" r:id="rId7"/>
    <p:sldId id="285" r:id="rId8"/>
    <p:sldId id="286" r:id="rId9"/>
    <p:sldId id="287" r:id="rId10"/>
    <p:sldId id="288" r:id="rId11"/>
    <p:sldId id="289" r:id="rId12"/>
    <p:sldId id="290" r:id="rId13"/>
    <p:sldId id="292" r:id="rId14"/>
    <p:sldId id="293" r:id="rId15"/>
    <p:sldId id="294" r:id="rId16"/>
    <p:sldId id="296" r:id="rId17"/>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FDCD5F"/>
    <a:srgbClr val="93B784"/>
    <a:srgbClr val="1B90A2"/>
    <a:srgbClr val="6997E1"/>
    <a:srgbClr val="55C1E7"/>
    <a:srgbClr val="A6A6A6"/>
    <a:srgbClr val="595E64"/>
    <a:srgbClr val="4FCCAC"/>
    <a:srgbClr val="A1D4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32" autoAdjust="0"/>
    <p:restoredTop sz="92724" autoAdjust="0"/>
  </p:normalViewPr>
  <p:slideViewPr>
    <p:cSldViewPr snapToGrid="0">
      <p:cViewPr>
        <p:scale>
          <a:sx n="50" d="100"/>
          <a:sy n="50" d="100"/>
        </p:scale>
        <p:origin x="-2196" y="-798"/>
      </p:cViewPr>
      <p:guideLst>
        <p:guide orient="horz" pos="1865"/>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DC90DAF6-0A64-4DA8-9E5F-95668E072D5E}" type="datetimeFigureOut">
              <a:rPr lang="zh-CN" altLang="en-US"/>
              <a:pPr>
                <a:defRPr/>
              </a:pPr>
              <a:t>2021/12/28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306D67AC-D7FA-4FF3-AD57-A0329F1F2676}" type="slidenum">
              <a:rPr lang="zh-CN" altLang="en-US"/>
              <a:pPr>
                <a:defRPr/>
              </a:pPr>
              <a:t>‹#›</a:t>
            </a:fld>
            <a:endParaRPr lang="zh-CN" altLang="en-US"/>
          </a:p>
        </p:txBody>
      </p:sp>
    </p:spTree>
    <p:extLst>
      <p:ext uri="{BB962C8B-B14F-4D97-AF65-F5344CB8AC3E}">
        <p14:creationId xmlns:p14="http://schemas.microsoft.com/office/powerpoint/2010/main" val="38244064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F7EF3FF8-0B8F-45E3-94CE-0FECE64DDA72}" type="datetimeFigureOut">
              <a:rPr lang="zh-CN" altLang="en-US"/>
              <a:pPr>
                <a:defRPr/>
              </a:pPr>
              <a:t>2021/12/28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11F2B6F-F9E2-428D-9317-C78D7D58A900}" type="slidenum">
              <a:rPr lang="zh-CN" altLang="en-US"/>
              <a:pPr>
                <a:defRPr/>
              </a:pPr>
              <a:t>‹#›</a:t>
            </a:fld>
            <a:endParaRPr lang="zh-CN" altLang="en-US"/>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3DB94C3-19ED-4411-BE73-5A3E7F2DBEC5}" type="datetimeFigureOut">
              <a:rPr lang="zh-CN" altLang="en-US"/>
              <a:pPr>
                <a:defRPr/>
              </a:pPr>
              <a:t>2021/12/28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53D0317-F952-466D-BEBC-A64616396D39}" type="slidenum">
              <a:rPr lang="zh-CN" altLang="en-US"/>
              <a:pPr>
                <a:defRPr/>
              </a:pPr>
              <a:t>‹#›</a:t>
            </a:fld>
            <a:endParaRPr lang="zh-CN" altLang="en-US"/>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9A4CEC7-0B4C-4EF5-9C2A-8E488DF98CAC}" type="datetimeFigureOut">
              <a:rPr lang="zh-CN" altLang="en-US"/>
              <a:pPr>
                <a:defRPr/>
              </a:pPr>
              <a:t>2021/12/28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2434DA4-C7BC-416B-8AF4-6DB711B5F87C}" type="slidenum">
              <a:rPr lang="zh-CN" altLang="en-US"/>
              <a:pPr>
                <a:defRPr/>
              </a:pPr>
              <a:t>‹#›</a:t>
            </a:fld>
            <a:endParaRPr lang="zh-CN" altLang="en-US"/>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2" name="图片 6"/>
          <p:cNvPicPr>
            <a:picLocks noChangeAspect="1"/>
          </p:cNvPicPr>
          <p:nvPr userDrawn="1"/>
        </p:nvPicPr>
        <p:blipFill>
          <a:blip r:embed="rId2" cstate="print"/>
          <a:srcRect t="89116"/>
          <a:stretch>
            <a:fillRect/>
          </a:stretch>
        </p:blipFill>
        <p:spPr bwMode="auto">
          <a:xfrm>
            <a:off x="0" y="0"/>
            <a:ext cx="12192000" cy="738188"/>
          </a:xfrm>
          <a:prstGeom prst="rect">
            <a:avLst/>
          </a:prstGeom>
          <a:noFill/>
          <a:ln w="9525">
            <a:noFill/>
            <a:miter lim="800000"/>
            <a:headEnd/>
            <a:tailEnd/>
          </a:ln>
        </p:spPr>
      </p:pic>
      <p:pic>
        <p:nvPicPr>
          <p:cNvPr id="3" name="图片 7"/>
          <p:cNvPicPr>
            <a:picLocks noChangeAspect="1"/>
          </p:cNvPicPr>
          <p:nvPr userDrawn="1"/>
        </p:nvPicPr>
        <p:blipFill>
          <a:blip r:embed="rId2" cstate="print"/>
          <a:srcRect t="80881"/>
          <a:stretch>
            <a:fillRect/>
          </a:stretch>
        </p:blipFill>
        <p:spPr bwMode="auto">
          <a:xfrm>
            <a:off x="0" y="6313488"/>
            <a:ext cx="12192000" cy="544512"/>
          </a:xfrm>
          <a:prstGeom prst="rect">
            <a:avLst/>
          </a:prstGeom>
          <a:noFill/>
          <a:ln w="9525">
            <a:noFill/>
            <a:miter lim="800000"/>
            <a:headEnd/>
            <a:tailEnd/>
          </a:ln>
        </p:spPr>
      </p:pic>
      <p:grpSp>
        <p:nvGrpSpPr>
          <p:cNvPr id="4" name="组合 8"/>
          <p:cNvGrpSpPr/>
          <p:nvPr userDrawn="1"/>
        </p:nvGrpSpPr>
        <p:grpSpPr>
          <a:xfrm>
            <a:off x="0" y="134543"/>
            <a:ext cx="465354" cy="469881"/>
            <a:chOff x="2099842" y="1975504"/>
            <a:chExt cx="823123" cy="831130"/>
          </a:xfrm>
          <a:solidFill>
            <a:schemeClr val="bg1"/>
          </a:solidFill>
        </p:grpSpPr>
        <p:sp>
          <p:nvSpPr>
            <p:cNvPr id="5" name="等腰三角形 9"/>
            <p:cNvSpPr/>
            <p:nvPr/>
          </p:nvSpPr>
          <p:spPr>
            <a:xfrm rot="19813541" flipH="1">
              <a:off x="2099842" y="1975504"/>
              <a:ext cx="443524" cy="38608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 name="等腰三角形 10"/>
            <p:cNvSpPr/>
            <p:nvPr/>
          </p:nvSpPr>
          <p:spPr>
            <a:xfrm rot="19813541" flipH="1">
              <a:off x="2099844" y="2420553"/>
              <a:ext cx="443524" cy="38608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等腰三角形 11"/>
            <p:cNvSpPr/>
            <p:nvPr/>
          </p:nvSpPr>
          <p:spPr>
            <a:xfrm rot="19813541" flipH="1">
              <a:off x="2479441" y="2198028"/>
              <a:ext cx="443524" cy="38608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63756554-49D3-4EA6-9B1A-F1AD286B7A59}" type="datetimeFigureOut">
              <a:rPr lang="zh-CN" altLang="en-US"/>
              <a:pPr>
                <a:defRPr/>
              </a:pPr>
              <a:t>2021/12/28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A49D8E7-A3A6-4A46-915E-B68ACFA99601}" type="slidenum">
              <a:rPr lang="zh-CN" altLang="en-US"/>
              <a:pPr>
                <a:defRPr/>
              </a:pPr>
              <a:t>‹#›</a:t>
            </a:fld>
            <a:endParaRPr lang="zh-CN" altLang="en-US"/>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6E9130CC-6DFB-4FB4-80F6-1901EC4E1062}" type="datetimeFigureOut">
              <a:rPr lang="zh-CN" altLang="en-US"/>
              <a:pPr>
                <a:defRPr/>
              </a:pPr>
              <a:t>2021/12/28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8FA20C0-7BC8-4D6C-8B06-6500F892F56E}" type="slidenum">
              <a:rPr lang="zh-CN" altLang="en-US"/>
              <a:pPr>
                <a:defRPr/>
              </a:pPr>
              <a:t>‹#›</a:t>
            </a:fld>
            <a:endParaRPr lang="zh-CN" altLang="en-US"/>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4A5BF919-8284-4154-B785-0518AE02934E}" type="datetimeFigureOut">
              <a:rPr lang="zh-CN" altLang="en-US"/>
              <a:pPr>
                <a:defRPr/>
              </a:pPr>
              <a:t>2021/12/28</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4208833E-F575-40F1-930A-27A5AEAC8090}" type="slidenum">
              <a:rPr lang="zh-CN" altLang="en-US"/>
              <a:pPr>
                <a:defRPr/>
              </a:pPr>
              <a:t>‹#›</a:t>
            </a:fld>
            <a:endParaRPr lang="zh-CN" altLang="en-US"/>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B7BB42AE-7024-4FAD-AC7B-CAD65E4366C8}" type="datetimeFigureOut">
              <a:rPr lang="zh-CN" altLang="en-US"/>
              <a:pPr>
                <a:defRPr/>
              </a:pPr>
              <a:t>2021/12/28</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6CF7169D-1EAB-400C-8B3E-17B54709BA50}" type="slidenum">
              <a:rPr lang="zh-CN" altLang="en-US"/>
              <a:pPr>
                <a:defRPr/>
              </a:pPr>
              <a:t>‹#›</a:t>
            </a:fld>
            <a:endParaRPr lang="zh-CN" altLang="en-US"/>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63E7E180-1326-4902-BEB4-F6C802C1E46C}" type="datetimeFigureOut">
              <a:rPr lang="zh-CN" altLang="en-US"/>
              <a:pPr>
                <a:defRPr/>
              </a:pPr>
              <a:t>2021/12/28</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D91EFC7B-2FED-4211-BA41-0F393FD5C5F3}" type="slidenum">
              <a:rPr lang="zh-CN" altLang="en-US"/>
              <a:pPr>
                <a:defRPr/>
              </a:pPr>
              <a:t>‹#›</a:t>
            </a:fld>
            <a:endParaRPr lang="zh-CN" altLang="en-US"/>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CB1D90FD-7F0E-465A-97CC-355CC5BC4869}" type="datetimeFigureOut">
              <a:rPr lang="zh-CN" altLang="en-US"/>
              <a:pPr>
                <a:defRPr/>
              </a:pPr>
              <a:t>2021/12/28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5DC1BD8-6046-46B2-B029-E0105A7C87E7}" type="slidenum">
              <a:rPr lang="zh-CN" altLang="en-US"/>
              <a:pPr>
                <a:defRPr/>
              </a:pPr>
              <a:t>‹#›</a:t>
            </a:fld>
            <a:endParaRPr lang="zh-CN" altLang="en-US"/>
          </a:p>
        </p:txBody>
      </p:sp>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4AD0051B-1A00-4D12-A8BC-264C6C53D73E}" type="datetimeFigureOut">
              <a:rPr lang="zh-CN" altLang="en-US"/>
              <a:pPr>
                <a:defRPr/>
              </a:pPr>
              <a:t>2021/12/28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DDF2852-320B-482C-BCC8-B8A41C6B1571}" type="slidenum">
              <a:rPr lang="zh-CN" altLang="en-US"/>
              <a:pPr>
                <a:defRPr/>
              </a:pPr>
              <a:t>‹#›</a:t>
            </a:fld>
            <a:endParaRPr lang="zh-CN" altLang="en-US"/>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FF051AFD-884A-4695-94F4-305FDB271058}" type="datetimeFigureOut">
              <a:rPr lang="zh-CN" altLang="en-US"/>
              <a:pPr>
                <a:defRPr/>
              </a:pPr>
              <a:t>2021/12/28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B3D584E4-4214-419B-AC53-D541BD2B899C}"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71" r:id="rId1"/>
    <p:sldLayoutId id="2147483684"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ransition spd="slow">
    <p:blinds dir="vert"/>
  </p:transition>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charset="0"/>
          <a:ea typeface="宋体" charset="-122"/>
        </a:defRPr>
      </a:lvl2pPr>
      <a:lvl3pPr algn="l" rtl="0" fontAlgn="base">
        <a:lnSpc>
          <a:spcPct val="90000"/>
        </a:lnSpc>
        <a:spcBef>
          <a:spcPct val="0"/>
        </a:spcBef>
        <a:spcAft>
          <a:spcPct val="0"/>
        </a:spcAft>
        <a:defRPr sz="4400">
          <a:solidFill>
            <a:schemeClr val="tx1"/>
          </a:solidFill>
          <a:latin typeface="Calibri Light" charset="0"/>
          <a:ea typeface="宋体" charset="-122"/>
        </a:defRPr>
      </a:lvl3pPr>
      <a:lvl4pPr algn="l" rtl="0" fontAlgn="base">
        <a:lnSpc>
          <a:spcPct val="90000"/>
        </a:lnSpc>
        <a:spcBef>
          <a:spcPct val="0"/>
        </a:spcBef>
        <a:spcAft>
          <a:spcPct val="0"/>
        </a:spcAft>
        <a:defRPr sz="4400">
          <a:solidFill>
            <a:schemeClr val="tx1"/>
          </a:solidFill>
          <a:latin typeface="Calibri Light" charset="0"/>
          <a:ea typeface="宋体" charset="-122"/>
        </a:defRPr>
      </a:lvl4pPr>
      <a:lvl5pPr algn="l" rtl="0" fontAlgn="base">
        <a:lnSpc>
          <a:spcPct val="90000"/>
        </a:lnSpc>
        <a:spcBef>
          <a:spcPct val="0"/>
        </a:spcBef>
        <a:spcAft>
          <a:spcPct val="0"/>
        </a:spcAft>
        <a:defRPr sz="4400">
          <a:solidFill>
            <a:schemeClr val="tx1"/>
          </a:solidFill>
          <a:latin typeface="Calibri Light" charset="0"/>
          <a:ea typeface="宋体" charset="-122"/>
        </a:defRPr>
      </a:lvl5pPr>
      <a:lvl6pPr marL="457200" algn="l" rtl="0" fontAlgn="base">
        <a:lnSpc>
          <a:spcPct val="90000"/>
        </a:lnSpc>
        <a:spcBef>
          <a:spcPct val="0"/>
        </a:spcBef>
        <a:spcAft>
          <a:spcPct val="0"/>
        </a:spcAft>
        <a:defRPr sz="4400">
          <a:solidFill>
            <a:schemeClr val="tx1"/>
          </a:solidFill>
          <a:latin typeface="Calibri Light" charset="0"/>
          <a:ea typeface="宋体" charset="-122"/>
        </a:defRPr>
      </a:lvl6pPr>
      <a:lvl7pPr marL="914400" algn="l" rtl="0" fontAlgn="base">
        <a:lnSpc>
          <a:spcPct val="90000"/>
        </a:lnSpc>
        <a:spcBef>
          <a:spcPct val="0"/>
        </a:spcBef>
        <a:spcAft>
          <a:spcPct val="0"/>
        </a:spcAft>
        <a:defRPr sz="4400">
          <a:solidFill>
            <a:schemeClr val="tx1"/>
          </a:solidFill>
          <a:latin typeface="Calibri Light" charset="0"/>
          <a:ea typeface="宋体" charset="-122"/>
        </a:defRPr>
      </a:lvl7pPr>
      <a:lvl8pPr marL="1371600" algn="l" rtl="0" fontAlgn="base">
        <a:lnSpc>
          <a:spcPct val="90000"/>
        </a:lnSpc>
        <a:spcBef>
          <a:spcPct val="0"/>
        </a:spcBef>
        <a:spcAft>
          <a:spcPct val="0"/>
        </a:spcAft>
        <a:defRPr sz="4400">
          <a:solidFill>
            <a:schemeClr val="tx1"/>
          </a:solidFill>
          <a:latin typeface="Calibri Light" charset="0"/>
          <a:ea typeface="宋体" charset="-122"/>
        </a:defRPr>
      </a:lvl8pPr>
      <a:lvl9pPr marL="1828800" algn="l" rtl="0" fontAlgn="base">
        <a:lnSpc>
          <a:spcPct val="90000"/>
        </a:lnSpc>
        <a:spcBef>
          <a:spcPct val="0"/>
        </a:spcBef>
        <a:spcAft>
          <a:spcPct val="0"/>
        </a:spcAft>
        <a:defRPr sz="4400">
          <a:solidFill>
            <a:schemeClr val="tx1"/>
          </a:solidFill>
          <a:latin typeface="Calibri Light" charset="0"/>
          <a:ea typeface="宋体" charset="-122"/>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Microsoft_Excel_97-2003____1.xls"/></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49" name="组合 26"/>
          <p:cNvGrpSpPr>
            <a:grpSpLocks/>
          </p:cNvGrpSpPr>
          <p:nvPr/>
        </p:nvGrpSpPr>
        <p:grpSpPr bwMode="auto">
          <a:xfrm>
            <a:off x="-901700" y="-7542213"/>
            <a:ext cx="13995400" cy="14400213"/>
            <a:chOff x="-901373" y="-7490705"/>
            <a:chExt cx="13994746" cy="14398984"/>
          </a:xfrm>
        </p:grpSpPr>
        <p:sp>
          <p:nvSpPr>
            <p:cNvPr id="13" name="矩形 12"/>
            <p:cNvSpPr/>
            <p:nvPr/>
          </p:nvSpPr>
          <p:spPr>
            <a:xfrm>
              <a:off x="285" y="50864"/>
              <a:ext cx="12191430" cy="6857415"/>
            </a:xfrm>
            <a:prstGeom prst="rect">
              <a:avLst/>
            </a:prstGeom>
            <a:solidFill>
              <a:srgbClr val="1B90A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9" name="弦形 18"/>
            <p:cNvSpPr/>
            <p:nvPr/>
          </p:nvSpPr>
          <p:spPr>
            <a:xfrm rot="13350635">
              <a:off x="-901373" y="-7490705"/>
              <a:ext cx="13994746" cy="14310092"/>
            </a:xfrm>
            <a:prstGeom prst="chord">
              <a:avLst>
                <a:gd name="adj1" fmla="val 4600706"/>
                <a:gd name="adj2" fmla="val 1887938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sp>
        <p:nvSpPr>
          <p:cNvPr id="12" name="等腰三角形 11"/>
          <p:cNvSpPr/>
          <p:nvPr/>
        </p:nvSpPr>
        <p:spPr>
          <a:xfrm rot="18000000" flipH="1">
            <a:off x="8264526" y="2786062"/>
            <a:ext cx="442912" cy="385763"/>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5" name="等腰三角形 14"/>
          <p:cNvSpPr/>
          <p:nvPr/>
        </p:nvSpPr>
        <p:spPr>
          <a:xfrm rot="18000000" flipH="1">
            <a:off x="3033713" y="6243638"/>
            <a:ext cx="442912" cy="385762"/>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等腰三角形 15"/>
          <p:cNvSpPr/>
          <p:nvPr/>
        </p:nvSpPr>
        <p:spPr>
          <a:xfrm rot="19813541" flipH="1">
            <a:off x="2247900" y="1046163"/>
            <a:ext cx="444500" cy="385762"/>
          </a:xfrm>
          <a:prstGeom prst="triangle">
            <a:avLst/>
          </a:prstGeom>
          <a:solidFill>
            <a:srgbClr val="FDCD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7" name="等腰三角形 16"/>
          <p:cNvSpPr/>
          <p:nvPr/>
        </p:nvSpPr>
        <p:spPr>
          <a:xfrm rot="18000000" flipH="1">
            <a:off x="3590925" y="5172075"/>
            <a:ext cx="442913" cy="385763"/>
          </a:xfrm>
          <a:prstGeom prst="triangle">
            <a:avLst/>
          </a:prstGeom>
          <a:solidFill>
            <a:srgbClr val="55C1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8" name="等腰三角形 17"/>
          <p:cNvSpPr/>
          <p:nvPr/>
        </p:nvSpPr>
        <p:spPr>
          <a:xfrm rot="18000000" flipH="1">
            <a:off x="1358901" y="2497137"/>
            <a:ext cx="442912" cy="385763"/>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7656" name="文本框 22"/>
          <p:cNvSpPr txBox="1">
            <a:spLocks noChangeArrowheads="1"/>
          </p:cNvSpPr>
          <p:nvPr/>
        </p:nvSpPr>
        <p:spPr bwMode="auto">
          <a:xfrm>
            <a:off x="2514600" y="1447800"/>
            <a:ext cx="8115300" cy="3477875"/>
          </a:xfrm>
          <a:prstGeom prst="rect">
            <a:avLst/>
          </a:prstGeom>
          <a:noFill/>
          <a:ln w="9525">
            <a:noFill/>
            <a:miter lim="800000"/>
            <a:headEnd/>
            <a:tailEnd/>
          </a:ln>
        </p:spPr>
        <p:txBody>
          <a:bodyPr wrap="square">
            <a:spAutoFit/>
          </a:bodyPr>
          <a:lstStyle/>
          <a:p>
            <a:pPr algn="ctr"/>
            <a:r>
              <a:rPr lang="zh-CN" altLang="en-US" sz="4400" b="1" dirty="0" smtClean="0">
                <a:solidFill>
                  <a:srgbClr val="595E64"/>
                </a:solidFill>
                <a:latin typeface="微软雅黑" pitchFamily="34" charset="-122"/>
                <a:ea typeface="微软雅黑" pitchFamily="34" charset="-122"/>
              </a:rPr>
              <a:t>关于进一步推进儿童福利机构优化提质和创新转型高质量 </a:t>
            </a:r>
            <a:endParaRPr lang="en-US" altLang="zh-CN" sz="4400" b="1" dirty="0" smtClean="0">
              <a:solidFill>
                <a:srgbClr val="595E64"/>
              </a:solidFill>
              <a:latin typeface="微软雅黑" pitchFamily="34" charset="-122"/>
              <a:ea typeface="微软雅黑" pitchFamily="34" charset="-122"/>
            </a:endParaRPr>
          </a:p>
          <a:p>
            <a:pPr algn="ctr"/>
            <a:r>
              <a:rPr lang="zh-CN" altLang="en-US" sz="4400" b="1" dirty="0" smtClean="0">
                <a:solidFill>
                  <a:srgbClr val="595E64"/>
                </a:solidFill>
                <a:latin typeface="微软雅黑" pitchFamily="34" charset="-122"/>
                <a:ea typeface="微软雅黑" pitchFamily="34" charset="-122"/>
              </a:rPr>
              <a:t>发展实施方案</a:t>
            </a:r>
            <a:endParaRPr lang="en-US" altLang="zh-CN" sz="4400" b="1" dirty="0" smtClean="0">
              <a:solidFill>
                <a:srgbClr val="595E64"/>
              </a:solidFill>
              <a:latin typeface="微软雅黑" pitchFamily="34" charset="-122"/>
              <a:ea typeface="微软雅黑" pitchFamily="34" charset="-122"/>
            </a:endParaRPr>
          </a:p>
          <a:p>
            <a:pPr algn="ctr"/>
            <a:endParaRPr lang="en-US" altLang="zh-CN" sz="4400" b="1" dirty="0" smtClean="0">
              <a:solidFill>
                <a:srgbClr val="595E64"/>
              </a:solidFill>
              <a:latin typeface="微软雅黑" pitchFamily="34" charset="-122"/>
              <a:ea typeface="微软雅黑" pitchFamily="34" charset="-122"/>
            </a:endParaRPr>
          </a:p>
          <a:p>
            <a:pPr algn="ctr"/>
            <a:r>
              <a:rPr lang="zh-CN" altLang="en-US" sz="4000" b="1" dirty="0" smtClean="0">
                <a:solidFill>
                  <a:srgbClr val="595E64"/>
                </a:solidFill>
                <a:latin typeface="微软雅黑" pitchFamily="34" charset="-122"/>
                <a:ea typeface="微软雅黑" pitchFamily="34" charset="-122"/>
              </a:rPr>
              <a:t>政策解读</a:t>
            </a:r>
            <a:endParaRPr lang="zh-CN" altLang="en-US" sz="4000" b="1" dirty="0">
              <a:solidFill>
                <a:srgbClr val="595E64"/>
              </a:solidFill>
              <a:latin typeface="微软雅黑" pitchFamily="34" charset="-122"/>
              <a:ea typeface="微软雅黑" pitchFamily="34" charset="-122"/>
            </a:endParaRPr>
          </a:p>
        </p:txBody>
      </p:sp>
      <p:grpSp>
        <p:nvGrpSpPr>
          <p:cNvPr id="27657" name="组合 2"/>
          <p:cNvGrpSpPr>
            <a:grpSpLocks/>
          </p:cNvGrpSpPr>
          <p:nvPr/>
        </p:nvGrpSpPr>
        <p:grpSpPr bwMode="auto">
          <a:xfrm>
            <a:off x="1758950" y="3341688"/>
            <a:ext cx="1201738" cy="830262"/>
            <a:chOff x="1720243" y="1975504"/>
            <a:chExt cx="1202722" cy="831130"/>
          </a:xfrm>
        </p:grpSpPr>
        <p:sp>
          <p:nvSpPr>
            <p:cNvPr id="7" name="等腰三角形 6"/>
            <p:cNvSpPr/>
            <p:nvPr/>
          </p:nvSpPr>
          <p:spPr>
            <a:xfrm rot="19813541" flipH="1">
              <a:off x="2099967" y="1975504"/>
              <a:ext cx="443275" cy="386165"/>
            </a:xfrm>
            <a:prstGeom prst="triangle">
              <a:avLst/>
            </a:prstGeom>
            <a:solidFill>
              <a:srgbClr val="1B90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 name="等腰三角形 7"/>
            <p:cNvSpPr/>
            <p:nvPr/>
          </p:nvSpPr>
          <p:spPr>
            <a:xfrm rot="19813541" flipH="1">
              <a:off x="2099967" y="2420469"/>
              <a:ext cx="443275" cy="386165"/>
            </a:xfrm>
            <a:prstGeom prst="triangle">
              <a:avLst/>
            </a:prstGeom>
            <a:solidFill>
              <a:srgbClr val="93B78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等腰三角形 8"/>
            <p:cNvSpPr/>
            <p:nvPr/>
          </p:nvSpPr>
          <p:spPr>
            <a:xfrm rot="19813541" flipH="1">
              <a:off x="2479689" y="2197986"/>
              <a:ext cx="443276" cy="386165"/>
            </a:xfrm>
            <a:prstGeom prst="triangle">
              <a:avLst/>
            </a:prstGeom>
            <a:solidFill>
              <a:srgbClr val="55C1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7" name="等腰三角形 36"/>
            <p:cNvSpPr/>
            <p:nvPr/>
          </p:nvSpPr>
          <p:spPr>
            <a:xfrm rot="19813541" flipH="1">
              <a:off x="1720243" y="2197986"/>
              <a:ext cx="443276" cy="386165"/>
            </a:xfrm>
            <a:prstGeom prst="triangle">
              <a:avLst/>
            </a:prstGeom>
            <a:solidFill>
              <a:srgbClr val="FDCD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7658" name="组合 25"/>
          <p:cNvGrpSpPr>
            <a:grpSpLocks/>
          </p:cNvGrpSpPr>
          <p:nvPr/>
        </p:nvGrpSpPr>
        <p:grpSpPr bwMode="auto">
          <a:xfrm flipH="1">
            <a:off x="9231313" y="3341688"/>
            <a:ext cx="1201737" cy="830262"/>
            <a:chOff x="1720243" y="1975504"/>
            <a:chExt cx="1202722" cy="831130"/>
          </a:xfrm>
        </p:grpSpPr>
        <p:sp>
          <p:nvSpPr>
            <p:cNvPr id="28" name="等腰三角形 27"/>
            <p:cNvSpPr/>
            <p:nvPr/>
          </p:nvSpPr>
          <p:spPr>
            <a:xfrm rot="19813541" flipH="1">
              <a:off x="2099966" y="1975504"/>
              <a:ext cx="443276" cy="386165"/>
            </a:xfrm>
            <a:prstGeom prst="triangle">
              <a:avLst/>
            </a:prstGeom>
            <a:solidFill>
              <a:srgbClr val="1B90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9" name="等腰三角形 28"/>
            <p:cNvSpPr/>
            <p:nvPr/>
          </p:nvSpPr>
          <p:spPr>
            <a:xfrm rot="19813541" flipH="1">
              <a:off x="2099966" y="2420469"/>
              <a:ext cx="443276" cy="386165"/>
            </a:xfrm>
            <a:prstGeom prst="triangle">
              <a:avLst/>
            </a:prstGeom>
            <a:solidFill>
              <a:srgbClr val="93B78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等腰三角形 29"/>
            <p:cNvSpPr/>
            <p:nvPr/>
          </p:nvSpPr>
          <p:spPr>
            <a:xfrm rot="19813541" flipH="1">
              <a:off x="2479690" y="2197986"/>
              <a:ext cx="443275" cy="386165"/>
            </a:xfrm>
            <a:prstGeom prst="triangle">
              <a:avLst/>
            </a:prstGeom>
            <a:solidFill>
              <a:srgbClr val="55C1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8" name="等腰三角形 37"/>
            <p:cNvSpPr/>
            <p:nvPr/>
          </p:nvSpPr>
          <p:spPr>
            <a:xfrm rot="19813541" flipH="1">
              <a:off x="1720243" y="2197986"/>
              <a:ext cx="443275" cy="386165"/>
            </a:xfrm>
            <a:prstGeom prst="triangle">
              <a:avLst/>
            </a:prstGeom>
            <a:solidFill>
              <a:srgbClr val="FDCD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31" name="等腰三角形 30"/>
          <p:cNvSpPr/>
          <p:nvPr/>
        </p:nvSpPr>
        <p:spPr>
          <a:xfrm rot="6300000" flipH="1">
            <a:off x="10683876" y="5145087"/>
            <a:ext cx="442912" cy="385763"/>
          </a:xfrm>
          <a:prstGeom prst="triangle">
            <a:avLst/>
          </a:prstGeom>
          <a:solidFill>
            <a:srgbClr val="55C1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等腰三角形 31"/>
          <p:cNvSpPr/>
          <p:nvPr/>
        </p:nvSpPr>
        <p:spPr>
          <a:xfrm rot="21257021" flipH="1">
            <a:off x="603250" y="5434013"/>
            <a:ext cx="444500" cy="38576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3" name="等腰三角形 32"/>
          <p:cNvSpPr/>
          <p:nvPr/>
        </p:nvSpPr>
        <p:spPr>
          <a:xfrm rot="1539679" flipH="1">
            <a:off x="1079500" y="5562600"/>
            <a:ext cx="444500" cy="385763"/>
          </a:xfrm>
          <a:prstGeom prst="triangle">
            <a:avLst/>
          </a:prstGeom>
          <a:solidFill>
            <a:srgbClr val="55C1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等腰三角形 33"/>
          <p:cNvSpPr/>
          <p:nvPr/>
        </p:nvSpPr>
        <p:spPr>
          <a:xfrm rot="20540864" flipH="1">
            <a:off x="1849438" y="6281738"/>
            <a:ext cx="444500" cy="385762"/>
          </a:xfrm>
          <a:prstGeom prst="triangle">
            <a:avLst/>
          </a:prstGeom>
          <a:solidFill>
            <a:srgbClr val="FDCD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5" name="等腰三角形 34"/>
          <p:cNvSpPr/>
          <p:nvPr/>
        </p:nvSpPr>
        <p:spPr>
          <a:xfrm rot="20540864" flipH="1">
            <a:off x="9663113" y="6281738"/>
            <a:ext cx="442912" cy="38576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等腰三角形 35"/>
          <p:cNvSpPr/>
          <p:nvPr/>
        </p:nvSpPr>
        <p:spPr>
          <a:xfrm flipH="1">
            <a:off x="11331575" y="6167438"/>
            <a:ext cx="442913" cy="385762"/>
          </a:xfrm>
          <a:prstGeom prst="triangle">
            <a:avLst/>
          </a:prstGeom>
          <a:solidFill>
            <a:srgbClr val="FDCD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9467850" cy="1809750"/>
          </a:xfrm>
          <a:prstGeom prst="rect">
            <a:avLst/>
          </a:prstGeom>
          <a:solidFill>
            <a:srgbClr val="1B90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4000" dirty="0" smtClean="0">
                <a:latin typeface="方正黑体_GBK" pitchFamily="2" charset="-122"/>
                <a:ea typeface="方正黑体_GBK" pitchFamily="2" charset="-122"/>
              </a:rPr>
              <a:t>一、设区市级儿童福利机构</a:t>
            </a:r>
            <a:r>
              <a:rPr lang="zh-CN" altLang="en-US" sz="4000" dirty="0" smtClean="0">
                <a:solidFill>
                  <a:schemeClr val="bg1"/>
                </a:solidFill>
                <a:latin typeface="方正黑体_GBK" pitchFamily="2" charset="-122"/>
                <a:ea typeface="方正黑体_GBK" pitchFamily="2" charset="-122"/>
              </a:rPr>
              <a:t>优化提质</a:t>
            </a:r>
            <a:endParaRPr lang="zh-CN" altLang="en-US" sz="4000" dirty="0">
              <a:solidFill>
                <a:schemeClr val="bg1"/>
              </a:solidFill>
              <a:latin typeface="方正黑体_GBK" pitchFamily="2" charset="-122"/>
              <a:ea typeface="方正黑体_GBK" pitchFamily="2" charset="-122"/>
            </a:endParaRPr>
          </a:p>
        </p:txBody>
      </p:sp>
      <p:sp>
        <p:nvSpPr>
          <p:cNvPr id="28674" name="文本框 5"/>
          <p:cNvSpPr txBox="1">
            <a:spLocks noChangeArrowheads="1"/>
          </p:cNvSpPr>
          <p:nvPr/>
        </p:nvSpPr>
        <p:spPr bwMode="auto">
          <a:xfrm>
            <a:off x="1008063" y="2646363"/>
            <a:ext cx="4916487" cy="830997"/>
          </a:xfrm>
          <a:prstGeom prst="rect">
            <a:avLst/>
          </a:prstGeom>
          <a:noFill/>
          <a:ln w="9525">
            <a:noFill/>
            <a:miter lim="800000"/>
            <a:headEnd/>
            <a:tailEnd/>
          </a:ln>
        </p:spPr>
        <p:txBody>
          <a:bodyPr wrap="square">
            <a:spAutoFit/>
          </a:bodyPr>
          <a:lstStyle/>
          <a:p>
            <a:r>
              <a:rPr lang="zh-CN" altLang="en-US" sz="4800" b="1" dirty="0" smtClean="0">
                <a:solidFill>
                  <a:schemeClr val="bg1"/>
                </a:solidFill>
                <a:latin typeface="微软雅黑" pitchFamily="34" charset="-122"/>
                <a:ea typeface="微软雅黑" pitchFamily="34" charset="-122"/>
              </a:rPr>
              <a:t>目录</a:t>
            </a:r>
            <a:endParaRPr lang="zh-CN" altLang="en-US" sz="4800" b="1" dirty="0">
              <a:solidFill>
                <a:schemeClr val="bg1"/>
              </a:solidFill>
              <a:latin typeface="微软雅黑" pitchFamily="34" charset="-122"/>
              <a:ea typeface="微软雅黑" pitchFamily="34" charset="-122"/>
            </a:endParaRPr>
          </a:p>
        </p:txBody>
      </p:sp>
      <p:sp>
        <p:nvSpPr>
          <p:cNvPr id="28679" name="文本框 15"/>
          <p:cNvSpPr txBox="1">
            <a:spLocks noChangeArrowheads="1"/>
          </p:cNvSpPr>
          <p:nvPr/>
        </p:nvSpPr>
        <p:spPr bwMode="auto">
          <a:xfrm>
            <a:off x="781050" y="2781301"/>
            <a:ext cx="5314950" cy="523220"/>
          </a:xfrm>
          <a:prstGeom prst="rect">
            <a:avLst/>
          </a:prstGeom>
          <a:noFill/>
          <a:ln w="9525">
            <a:noFill/>
            <a:miter lim="800000"/>
            <a:headEnd/>
            <a:tailEnd/>
          </a:ln>
        </p:spPr>
        <p:txBody>
          <a:bodyPr wrap="square">
            <a:spAutoFit/>
          </a:bodyPr>
          <a:lstStyle/>
          <a:p>
            <a:r>
              <a:rPr lang="zh-CN" altLang="en-US" sz="2800" b="1" dirty="0" smtClean="0">
                <a:solidFill>
                  <a:srgbClr val="595E64"/>
                </a:solidFill>
                <a:latin typeface="微软雅黑" pitchFamily="34" charset="-122"/>
                <a:ea typeface="微软雅黑" pitchFamily="34" charset="-122"/>
              </a:rPr>
              <a:t>（七）社会工作服务</a:t>
            </a:r>
            <a:endParaRPr lang="zh-CN" altLang="en-US" sz="2800" b="1" dirty="0">
              <a:solidFill>
                <a:srgbClr val="595E64"/>
              </a:solidFill>
              <a:latin typeface="微软雅黑" pitchFamily="34" charset="-122"/>
              <a:ea typeface="微软雅黑" pitchFamily="34" charset="-122"/>
            </a:endParaRPr>
          </a:p>
        </p:txBody>
      </p:sp>
      <p:sp>
        <p:nvSpPr>
          <p:cNvPr id="28680" name="文本框 19"/>
          <p:cNvSpPr txBox="1">
            <a:spLocks noChangeArrowheads="1"/>
          </p:cNvSpPr>
          <p:nvPr/>
        </p:nvSpPr>
        <p:spPr bwMode="auto">
          <a:xfrm>
            <a:off x="4267200" y="2762250"/>
            <a:ext cx="7162800" cy="1569660"/>
          </a:xfrm>
          <a:prstGeom prst="rect">
            <a:avLst/>
          </a:prstGeom>
          <a:noFill/>
          <a:ln w="9525">
            <a:noFill/>
            <a:miter lim="800000"/>
            <a:headEnd/>
            <a:tailEnd/>
          </a:ln>
        </p:spPr>
        <p:txBody>
          <a:bodyPr wrap="square">
            <a:spAutoFit/>
          </a:bodyPr>
          <a:lstStyle/>
          <a:p>
            <a:pPr>
              <a:buClr>
                <a:srgbClr val="92D050"/>
              </a:buClr>
              <a:buFont typeface="Wingdings" pitchFamily="2" charset="2"/>
              <a:buChar char="u"/>
            </a:pPr>
            <a:r>
              <a:rPr lang="zh-CN" altLang="zh-CN" sz="2400" dirty="0" smtClean="0"/>
              <a:t>要求儿童福利机构充分运用专业社会工作方法开展儿童需求评估、安置计划制定、心理辅导、社会融入等工作，运用专业力量为儿童提供个性化、多样化服务。</a:t>
            </a:r>
            <a:endParaRPr lang="zh-CN" altLang="en-US" sz="2400" dirty="0">
              <a:solidFill>
                <a:srgbClr val="FF0000"/>
              </a:solidFill>
              <a:latin typeface="微软雅黑" pitchFamily="34" charset="-122"/>
              <a:ea typeface="微软雅黑" pitchFamily="34" charset="-122"/>
            </a:endParaRPr>
          </a:p>
        </p:txBody>
      </p:sp>
      <p:sp>
        <p:nvSpPr>
          <p:cNvPr id="27" name="等腰三角形 26"/>
          <p:cNvSpPr/>
          <p:nvPr/>
        </p:nvSpPr>
        <p:spPr>
          <a:xfrm rot="5400000" flipH="1">
            <a:off x="304007" y="2870994"/>
            <a:ext cx="519112" cy="450850"/>
          </a:xfrm>
          <a:prstGeom prst="triangle">
            <a:avLst/>
          </a:prstGeom>
          <a:solidFill>
            <a:srgbClr val="93B78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 name="等腰三角形 7"/>
          <p:cNvSpPr/>
          <p:nvPr/>
        </p:nvSpPr>
        <p:spPr>
          <a:xfrm rot="5400000" flipH="1">
            <a:off x="284956" y="5076034"/>
            <a:ext cx="519113" cy="450850"/>
          </a:xfrm>
          <a:prstGeom prst="triangle">
            <a:avLst/>
          </a:prstGeom>
          <a:solidFill>
            <a:srgbClr val="FDCD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文本框 15"/>
          <p:cNvSpPr txBox="1">
            <a:spLocks noChangeArrowheads="1"/>
          </p:cNvSpPr>
          <p:nvPr/>
        </p:nvSpPr>
        <p:spPr bwMode="auto">
          <a:xfrm>
            <a:off x="723900" y="5086351"/>
            <a:ext cx="3695700" cy="523220"/>
          </a:xfrm>
          <a:prstGeom prst="rect">
            <a:avLst/>
          </a:prstGeom>
          <a:noFill/>
          <a:ln w="9525">
            <a:noFill/>
            <a:miter lim="800000"/>
            <a:headEnd/>
            <a:tailEnd/>
          </a:ln>
        </p:spPr>
        <p:txBody>
          <a:bodyPr wrap="square">
            <a:spAutoFit/>
          </a:bodyPr>
          <a:lstStyle/>
          <a:p>
            <a:r>
              <a:rPr lang="zh-CN" altLang="en-US" sz="2800" b="1" dirty="0" smtClean="0">
                <a:solidFill>
                  <a:srgbClr val="595E64"/>
                </a:solidFill>
                <a:latin typeface="微软雅黑" pitchFamily="34" charset="-122"/>
                <a:ea typeface="微软雅黑" pitchFamily="34" charset="-122"/>
              </a:rPr>
              <a:t>（八）推进创新发展</a:t>
            </a:r>
            <a:endParaRPr lang="zh-CN" altLang="en-US" sz="2800" b="1" dirty="0">
              <a:solidFill>
                <a:srgbClr val="595E64"/>
              </a:solidFill>
              <a:latin typeface="微软雅黑" pitchFamily="34" charset="-122"/>
              <a:ea typeface="微软雅黑" pitchFamily="34" charset="-122"/>
            </a:endParaRPr>
          </a:p>
        </p:txBody>
      </p:sp>
      <p:sp>
        <p:nvSpPr>
          <p:cNvPr id="11" name="矩形 10"/>
          <p:cNvSpPr/>
          <p:nvPr/>
        </p:nvSpPr>
        <p:spPr>
          <a:xfrm>
            <a:off x="4362450" y="5010835"/>
            <a:ext cx="6819900" cy="944554"/>
          </a:xfrm>
          <a:prstGeom prst="rect">
            <a:avLst/>
          </a:prstGeom>
        </p:spPr>
        <p:txBody>
          <a:bodyPr wrap="square">
            <a:spAutoFit/>
          </a:bodyPr>
          <a:lstStyle/>
          <a:p>
            <a:pPr>
              <a:lnSpc>
                <a:spcPts val="3500"/>
              </a:lnSpc>
              <a:buClr>
                <a:srgbClr val="FFC000"/>
              </a:buClr>
              <a:buFont typeface="Wingdings" pitchFamily="2" charset="2"/>
              <a:buChar char="u"/>
            </a:pPr>
            <a:r>
              <a:rPr lang="zh-CN" altLang="zh-CN" sz="2400" dirty="0" smtClean="0"/>
              <a:t>鼓励具备条件的儿童福利机构拓展服务范围，开展儿童福利机构跨区域合作，创新工作手段等</a:t>
            </a:r>
            <a:r>
              <a:rPr lang="zh-CN" altLang="en-US" sz="2400" dirty="0" smtClean="0"/>
              <a:t>。</a:t>
            </a:r>
          </a:p>
        </p:txBody>
      </p:sp>
    </p:spTree>
  </p:cSld>
  <p:clrMapOvr>
    <a:masterClrMapping/>
  </p:clrMapOvr>
  <p:transition spd="slow">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9467850" cy="1962150"/>
          </a:xfrm>
          <a:prstGeom prst="rect">
            <a:avLst/>
          </a:prstGeom>
          <a:solidFill>
            <a:srgbClr val="1B90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4000" dirty="0" smtClean="0">
                <a:latin typeface="方正黑体_GBK" pitchFamily="2" charset="-122"/>
                <a:ea typeface="方正黑体_GBK" pitchFamily="2" charset="-122"/>
              </a:rPr>
              <a:t>一、设区市级儿童福利机构</a:t>
            </a:r>
            <a:r>
              <a:rPr lang="zh-CN" altLang="en-US" sz="4000" dirty="0" smtClean="0">
                <a:solidFill>
                  <a:schemeClr val="bg1"/>
                </a:solidFill>
                <a:latin typeface="方正黑体_GBK" pitchFamily="2" charset="-122"/>
                <a:ea typeface="方正黑体_GBK" pitchFamily="2" charset="-122"/>
              </a:rPr>
              <a:t>优化提质</a:t>
            </a:r>
            <a:endParaRPr lang="zh-CN" altLang="en-US" sz="4000" dirty="0">
              <a:solidFill>
                <a:schemeClr val="bg1"/>
              </a:solidFill>
              <a:latin typeface="方正黑体_GBK" pitchFamily="2" charset="-122"/>
              <a:ea typeface="方正黑体_GBK" pitchFamily="2" charset="-122"/>
            </a:endParaRPr>
          </a:p>
        </p:txBody>
      </p:sp>
      <p:sp>
        <p:nvSpPr>
          <p:cNvPr id="28674" name="文本框 5"/>
          <p:cNvSpPr txBox="1">
            <a:spLocks noChangeArrowheads="1"/>
          </p:cNvSpPr>
          <p:nvPr/>
        </p:nvSpPr>
        <p:spPr bwMode="auto">
          <a:xfrm>
            <a:off x="1008063" y="2646363"/>
            <a:ext cx="4916487" cy="830997"/>
          </a:xfrm>
          <a:prstGeom prst="rect">
            <a:avLst/>
          </a:prstGeom>
          <a:noFill/>
          <a:ln w="9525">
            <a:noFill/>
            <a:miter lim="800000"/>
            <a:headEnd/>
            <a:tailEnd/>
          </a:ln>
        </p:spPr>
        <p:txBody>
          <a:bodyPr wrap="square">
            <a:spAutoFit/>
          </a:bodyPr>
          <a:lstStyle/>
          <a:p>
            <a:r>
              <a:rPr lang="zh-CN" altLang="en-US" sz="4800" b="1" dirty="0" smtClean="0">
                <a:solidFill>
                  <a:schemeClr val="bg1"/>
                </a:solidFill>
                <a:latin typeface="微软雅黑" pitchFamily="34" charset="-122"/>
                <a:ea typeface="微软雅黑" pitchFamily="34" charset="-122"/>
              </a:rPr>
              <a:t>目录</a:t>
            </a:r>
            <a:endParaRPr lang="zh-CN" altLang="en-US" sz="4800" b="1" dirty="0">
              <a:solidFill>
                <a:schemeClr val="bg1"/>
              </a:solidFill>
              <a:latin typeface="微软雅黑" pitchFamily="34" charset="-122"/>
              <a:ea typeface="微软雅黑" pitchFamily="34" charset="-122"/>
            </a:endParaRPr>
          </a:p>
        </p:txBody>
      </p:sp>
      <p:sp>
        <p:nvSpPr>
          <p:cNvPr id="28679" name="文本框 15"/>
          <p:cNvSpPr txBox="1">
            <a:spLocks noChangeArrowheads="1"/>
          </p:cNvSpPr>
          <p:nvPr/>
        </p:nvSpPr>
        <p:spPr bwMode="auto">
          <a:xfrm>
            <a:off x="781050" y="2781301"/>
            <a:ext cx="5314950" cy="523220"/>
          </a:xfrm>
          <a:prstGeom prst="rect">
            <a:avLst/>
          </a:prstGeom>
          <a:noFill/>
          <a:ln w="9525">
            <a:noFill/>
            <a:miter lim="800000"/>
            <a:headEnd/>
            <a:tailEnd/>
          </a:ln>
        </p:spPr>
        <p:txBody>
          <a:bodyPr wrap="square">
            <a:spAutoFit/>
          </a:bodyPr>
          <a:lstStyle/>
          <a:p>
            <a:r>
              <a:rPr lang="zh-CN" altLang="en-US" sz="2800" b="1" dirty="0" smtClean="0">
                <a:solidFill>
                  <a:srgbClr val="595E64"/>
                </a:solidFill>
                <a:latin typeface="微软雅黑" pitchFamily="34" charset="-122"/>
                <a:ea typeface="微软雅黑" pitchFamily="34" charset="-122"/>
              </a:rPr>
              <a:t>（九）规范机构管理</a:t>
            </a:r>
            <a:endParaRPr lang="zh-CN" altLang="en-US" sz="2800" b="1" dirty="0">
              <a:solidFill>
                <a:srgbClr val="595E64"/>
              </a:solidFill>
              <a:latin typeface="微软雅黑" pitchFamily="34" charset="-122"/>
              <a:ea typeface="微软雅黑" pitchFamily="34" charset="-122"/>
            </a:endParaRPr>
          </a:p>
        </p:txBody>
      </p:sp>
      <p:sp>
        <p:nvSpPr>
          <p:cNvPr id="28680" name="文本框 19"/>
          <p:cNvSpPr txBox="1">
            <a:spLocks noChangeArrowheads="1"/>
          </p:cNvSpPr>
          <p:nvPr/>
        </p:nvSpPr>
        <p:spPr bwMode="auto">
          <a:xfrm>
            <a:off x="1771650" y="3524250"/>
            <a:ext cx="8591550" cy="2308324"/>
          </a:xfrm>
          <a:prstGeom prst="rect">
            <a:avLst/>
          </a:prstGeom>
          <a:noFill/>
          <a:ln w="9525">
            <a:noFill/>
            <a:miter lim="800000"/>
            <a:headEnd/>
            <a:tailEnd/>
          </a:ln>
        </p:spPr>
        <p:txBody>
          <a:bodyPr wrap="square">
            <a:spAutoFit/>
          </a:bodyPr>
          <a:lstStyle/>
          <a:p>
            <a:pPr>
              <a:lnSpc>
                <a:spcPct val="150000"/>
              </a:lnSpc>
              <a:buClr>
                <a:srgbClr val="92D050"/>
              </a:buClr>
              <a:buFont typeface="Wingdings" pitchFamily="2" charset="2"/>
              <a:buChar char="u"/>
            </a:pPr>
            <a:r>
              <a:rPr lang="zh-CN" altLang="zh-CN" sz="2400" dirty="0" smtClean="0"/>
              <a:t>儿童福利机构加快推进标准化建设，建立健全内部管理制度，制定、完善突发事件应急预案并定期组织演练；</a:t>
            </a:r>
            <a:endParaRPr lang="en-US" altLang="zh-CN" sz="2400" dirty="0" smtClean="0"/>
          </a:p>
          <a:p>
            <a:pPr>
              <a:lnSpc>
                <a:spcPct val="150000"/>
              </a:lnSpc>
              <a:buClr>
                <a:srgbClr val="92D050"/>
              </a:buClr>
              <a:buFont typeface="Wingdings" pitchFamily="2" charset="2"/>
              <a:buChar char="u"/>
            </a:pPr>
            <a:r>
              <a:rPr lang="zh-CN" altLang="zh-CN" sz="2400" dirty="0" smtClean="0"/>
              <a:t>各级民政部门要加强监督检查，建立对儿童福利机构的常态化督导制度。</a:t>
            </a:r>
            <a:endParaRPr lang="zh-CN" altLang="en-US" sz="2400" dirty="0">
              <a:solidFill>
                <a:srgbClr val="FF0000"/>
              </a:solidFill>
              <a:latin typeface="微软雅黑" pitchFamily="34" charset="-122"/>
              <a:ea typeface="微软雅黑" pitchFamily="34" charset="-122"/>
            </a:endParaRPr>
          </a:p>
        </p:txBody>
      </p:sp>
      <p:sp>
        <p:nvSpPr>
          <p:cNvPr id="27" name="等腰三角形 26"/>
          <p:cNvSpPr/>
          <p:nvPr/>
        </p:nvSpPr>
        <p:spPr>
          <a:xfrm rot="5400000" flipH="1">
            <a:off x="304007" y="2870994"/>
            <a:ext cx="519112" cy="450850"/>
          </a:xfrm>
          <a:prstGeom prst="triangle">
            <a:avLst/>
          </a:prstGeom>
          <a:solidFill>
            <a:srgbClr val="93B78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9525000" cy="1238250"/>
          </a:xfrm>
          <a:prstGeom prst="rect">
            <a:avLst/>
          </a:prstGeom>
          <a:solidFill>
            <a:srgbClr val="1B90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4000" dirty="0" smtClean="0">
                <a:latin typeface="方正黑体_GBK" pitchFamily="2" charset="-122"/>
                <a:ea typeface="方正黑体_GBK" pitchFamily="2" charset="-122"/>
              </a:rPr>
              <a:t>二、县级儿童福利机构</a:t>
            </a:r>
            <a:r>
              <a:rPr lang="zh-CN" altLang="en-US" sz="4000" dirty="0" smtClean="0">
                <a:solidFill>
                  <a:schemeClr val="bg1"/>
                </a:solidFill>
                <a:latin typeface="方正黑体_GBK" pitchFamily="2" charset="-122"/>
                <a:ea typeface="方正黑体_GBK" pitchFamily="2" charset="-122"/>
              </a:rPr>
              <a:t>创新转型</a:t>
            </a:r>
            <a:endParaRPr lang="zh-CN" altLang="en-US" sz="4000" dirty="0">
              <a:solidFill>
                <a:schemeClr val="bg1"/>
              </a:solidFill>
              <a:latin typeface="方正黑体_GBK" pitchFamily="2" charset="-122"/>
              <a:ea typeface="方正黑体_GBK" pitchFamily="2" charset="-122"/>
            </a:endParaRPr>
          </a:p>
        </p:txBody>
      </p:sp>
      <p:sp>
        <p:nvSpPr>
          <p:cNvPr id="28674" name="文本框 5"/>
          <p:cNvSpPr txBox="1">
            <a:spLocks noChangeArrowheads="1"/>
          </p:cNvSpPr>
          <p:nvPr/>
        </p:nvSpPr>
        <p:spPr bwMode="auto">
          <a:xfrm>
            <a:off x="1008063" y="2646363"/>
            <a:ext cx="4916487" cy="830997"/>
          </a:xfrm>
          <a:prstGeom prst="rect">
            <a:avLst/>
          </a:prstGeom>
          <a:noFill/>
          <a:ln w="9525">
            <a:noFill/>
            <a:miter lim="800000"/>
            <a:headEnd/>
            <a:tailEnd/>
          </a:ln>
        </p:spPr>
        <p:txBody>
          <a:bodyPr wrap="square">
            <a:spAutoFit/>
          </a:bodyPr>
          <a:lstStyle/>
          <a:p>
            <a:r>
              <a:rPr lang="zh-CN" altLang="en-US" sz="4800" b="1" dirty="0" smtClean="0">
                <a:solidFill>
                  <a:schemeClr val="bg1"/>
                </a:solidFill>
                <a:latin typeface="微软雅黑" pitchFamily="34" charset="-122"/>
                <a:ea typeface="微软雅黑" pitchFamily="34" charset="-122"/>
              </a:rPr>
              <a:t>目录</a:t>
            </a:r>
            <a:endParaRPr lang="zh-CN" altLang="en-US" sz="4800" b="1" dirty="0">
              <a:solidFill>
                <a:schemeClr val="bg1"/>
              </a:solidFill>
              <a:latin typeface="微软雅黑" pitchFamily="34" charset="-122"/>
              <a:ea typeface="微软雅黑" pitchFamily="34" charset="-122"/>
            </a:endParaRPr>
          </a:p>
        </p:txBody>
      </p:sp>
      <p:sp>
        <p:nvSpPr>
          <p:cNvPr id="9" name="TextBox 8"/>
          <p:cNvSpPr txBox="1"/>
          <p:nvPr/>
        </p:nvSpPr>
        <p:spPr>
          <a:xfrm>
            <a:off x="1485900" y="1943100"/>
            <a:ext cx="1466850" cy="707886"/>
          </a:xfrm>
          <a:prstGeom prst="rect">
            <a:avLst/>
          </a:prstGeom>
          <a:noFill/>
        </p:spPr>
        <p:txBody>
          <a:bodyPr wrap="square" rtlCol="0">
            <a:spAutoFit/>
          </a:bodyPr>
          <a:lstStyle/>
          <a:p>
            <a:r>
              <a:rPr lang="zh-CN" altLang="en-US" sz="4000" b="1" dirty="0" smtClean="0">
                <a:solidFill>
                  <a:schemeClr val="bg1"/>
                </a:solidFill>
                <a:latin typeface="黑体" pitchFamily="49" charset="-122"/>
                <a:ea typeface="黑体" pitchFamily="49" charset="-122"/>
              </a:rPr>
              <a:t>（）</a:t>
            </a:r>
            <a:endParaRPr lang="zh-CN" altLang="en-US" sz="4000" b="1" dirty="0">
              <a:solidFill>
                <a:schemeClr val="bg1"/>
              </a:solidFill>
              <a:latin typeface="黑体" pitchFamily="49" charset="-122"/>
              <a:ea typeface="黑体" pitchFamily="49" charset="-122"/>
            </a:endParaRPr>
          </a:p>
        </p:txBody>
      </p:sp>
      <p:sp>
        <p:nvSpPr>
          <p:cNvPr id="15" name="文本框 47"/>
          <p:cNvSpPr txBox="1">
            <a:spLocks noChangeArrowheads="1"/>
          </p:cNvSpPr>
          <p:nvPr/>
        </p:nvSpPr>
        <p:spPr bwMode="auto">
          <a:xfrm>
            <a:off x="2762250" y="2190750"/>
            <a:ext cx="4933950" cy="584775"/>
          </a:xfrm>
          <a:prstGeom prst="rect">
            <a:avLst/>
          </a:prstGeom>
          <a:noFill/>
          <a:ln w="9525">
            <a:noFill/>
            <a:miter lim="800000"/>
            <a:headEnd/>
            <a:tailEnd/>
          </a:ln>
        </p:spPr>
        <p:txBody>
          <a:bodyPr wrap="square">
            <a:spAutoFit/>
          </a:bodyPr>
          <a:lstStyle/>
          <a:p>
            <a:r>
              <a:rPr lang="zh-CN" altLang="zh-CN" sz="3200" b="1" dirty="0" smtClean="0">
                <a:solidFill>
                  <a:srgbClr val="1B90A2"/>
                </a:solidFill>
                <a:latin typeface="黑体" pitchFamily="49" charset="-122"/>
                <a:ea typeface="黑体" pitchFamily="49" charset="-122"/>
              </a:rPr>
              <a:t>一是做好移交工作</a:t>
            </a:r>
            <a:r>
              <a:rPr lang="zh-CN" altLang="en-US" sz="3200" b="1" dirty="0" smtClean="0">
                <a:solidFill>
                  <a:srgbClr val="1B90A2"/>
                </a:solidFill>
                <a:latin typeface="黑体" pitchFamily="49" charset="-122"/>
                <a:ea typeface="黑体" pitchFamily="49" charset="-122"/>
              </a:rPr>
              <a:t>。</a:t>
            </a:r>
            <a:endParaRPr lang="zh-CN" altLang="en-US" sz="3200" b="1" dirty="0">
              <a:solidFill>
                <a:srgbClr val="1B90A2"/>
              </a:solidFill>
              <a:latin typeface="黑体" pitchFamily="49" charset="-122"/>
              <a:ea typeface="黑体" pitchFamily="49" charset="-122"/>
            </a:endParaRPr>
          </a:p>
        </p:txBody>
      </p:sp>
      <p:sp>
        <p:nvSpPr>
          <p:cNvPr id="30" name="流程图: 多文档 29"/>
          <p:cNvSpPr/>
          <p:nvPr/>
        </p:nvSpPr>
        <p:spPr>
          <a:xfrm>
            <a:off x="1200150" y="2038350"/>
            <a:ext cx="1390650" cy="1104900"/>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476500" y="3086100"/>
            <a:ext cx="8420100" cy="2462213"/>
          </a:xfrm>
          <a:prstGeom prst="rect">
            <a:avLst/>
          </a:prstGeom>
        </p:spPr>
        <p:txBody>
          <a:bodyPr wrap="square">
            <a:spAutoFit/>
          </a:bodyPr>
          <a:lstStyle/>
          <a:p>
            <a:pPr marL="457200" indent="-457200">
              <a:spcAft>
                <a:spcPts val="1200"/>
              </a:spcAft>
              <a:buClr>
                <a:schemeClr val="accent1">
                  <a:lumMod val="50000"/>
                </a:schemeClr>
              </a:buClr>
              <a:buFont typeface="Wingdings" pitchFamily="2" charset="2"/>
              <a:buChar char="l"/>
            </a:pPr>
            <a:r>
              <a:rPr lang="zh-CN" altLang="zh-CN" sz="2400" dirty="0" smtClean="0">
                <a:latin typeface="+mn-ea"/>
                <a:ea typeface="+mn-ea"/>
              </a:rPr>
              <a:t>移交安置儿童原则上要实现儿童监护权的全部转移，儿童移交时原则上采取“户随人走”的方式，将儿童户籍一并转移至设区市级儿童福利机构，但也明确规定，如果迁移户口可能使儿童合法权益受损的，可以不迁移户口。</a:t>
            </a:r>
            <a:endParaRPr lang="en-US" altLang="zh-CN" sz="2400" dirty="0" smtClean="0">
              <a:latin typeface="+mn-ea"/>
              <a:ea typeface="+mn-ea"/>
            </a:endParaRPr>
          </a:p>
          <a:p>
            <a:pPr>
              <a:spcAft>
                <a:spcPts val="0"/>
              </a:spcAft>
              <a:buClr>
                <a:srgbClr val="0070C0"/>
              </a:buClr>
              <a:buFont typeface="Wingdings" pitchFamily="2" charset="2"/>
              <a:buChar char="l"/>
            </a:pPr>
            <a:r>
              <a:rPr lang="en-US" altLang="zh-CN" sz="2400" dirty="0" smtClean="0">
                <a:latin typeface="+mn-ea"/>
                <a:ea typeface="+mn-ea"/>
              </a:rPr>
              <a:t> </a:t>
            </a:r>
            <a:r>
              <a:rPr lang="zh-CN" altLang="zh-CN" sz="2400" dirty="0" smtClean="0">
                <a:latin typeface="+mn-ea"/>
                <a:ea typeface="+mn-ea"/>
              </a:rPr>
              <a:t>设区市级儿童福利机构经费、人员暂时无法到位的，县</a:t>
            </a:r>
            <a:r>
              <a:rPr lang="en-US" altLang="zh-CN" sz="2400" dirty="0" smtClean="0">
                <a:latin typeface="+mn-ea"/>
                <a:ea typeface="+mn-ea"/>
              </a:rPr>
              <a:t>                </a:t>
            </a:r>
            <a:r>
              <a:rPr lang="zh-CN" altLang="zh-CN" sz="2400" dirty="0" smtClean="0">
                <a:latin typeface="+mn-ea"/>
                <a:ea typeface="+mn-ea"/>
              </a:rPr>
              <a:t>级儿童福利机构可以与其签订委托代养协议。</a:t>
            </a:r>
            <a:endParaRPr lang="zh-CN" altLang="en-US" sz="2400" dirty="0">
              <a:latin typeface="+mn-ea"/>
              <a:ea typeface="+mn-ea"/>
            </a:endParaRPr>
          </a:p>
        </p:txBody>
      </p:sp>
      <p:pic>
        <p:nvPicPr>
          <p:cNvPr id="74754" name="Picture 2" descr="C:\Program Files (x86)\Microsoft Office\MEDIA\CAGCAT10\j0196164.wmf"/>
          <p:cNvPicPr>
            <a:picLocks noChangeAspect="1" noChangeArrowheads="1"/>
          </p:cNvPicPr>
          <p:nvPr/>
        </p:nvPicPr>
        <p:blipFill>
          <a:blip r:embed="rId2" cstate="print"/>
          <a:srcRect/>
          <a:stretch>
            <a:fillRect/>
          </a:stretch>
        </p:blipFill>
        <p:spPr bwMode="auto">
          <a:xfrm>
            <a:off x="10390632" y="5169103"/>
            <a:ext cx="1801368" cy="1688897"/>
          </a:xfrm>
          <a:prstGeom prst="rect">
            <a:avLst/>
          </a:prstGeom>
          <a:noFill/>
        </p:spPr>
      </p:pic>
    </p:spTree>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9525000" cy="1238250"/>
          </a:xfrm>
          <a:prstGeom prst="rect">
            <a:avLst/>
          </a:prstGeom>
          <a:solidFill>
            <a:srgbClr val="1B90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4000" dirty="0" smtClean="0">
                <a:latin typeface="方正黑体_GBK" pitchFamily="2" charset="-122"/>
                <a:ea typeface="方正黑体_GBK" pitchFamily="2" charset="-122"/>
              </a:rPr>
              <a:t>二、县级儿童福利机构</a:t>
            </a:r>
            <a:r>
              <a:rPr lang="zh-CN" altLang="en-US" sz="4000" dirty="0" smtClean="0">
                <a:solidFill>
                  <a:schemeClr val="bg1"/>
                </a:solidFill>
                <a:latin typeface="方正黑体_GBK" pitchFamily="2" charset="-122"/>
                <a:ea typeface="方正黑体_GBK" pitchFamily="2" charset="-122"/>
              </a:rPr>
              <a:t>创新转型</a:t>
            </a:r>
            <a:endParaRPr lang="zh-CN" altLang="en-US" sz="4000" dirty="0">
              <a:solidFill>
                <a:schemeClr val="bg1"/>
              </a:solidFill>
              <a:latin typeface="方正黑体_GBK" pitchFamily="2" charset="-122"/>
              <a:ea typeface="方正黑体_GBK" pitchFamily="2" charset="-122"/>
            </a:endParaRPr>
          </a:p>
        </p:txBody>
      </p:sp>
      <p:sp>
        <p:nvSpPr>
          <p:cNvPr id="28674" name="文本框 5"/>
          <p:cNvSpPr txBox="1">
            <a:spLocks noChangeArrowheads="1"/>
          </p:cNvSpPr>
          <p:nvPr/>
        </p:nvSpPr>
        <p:spPr bwMode="auto">
          <a:xfrm>
            <a:off x="1008063" y="2798763"/>
            <a:ext cx="4916487" cy="830997"/>
          </a:xfrm>
          <a:prstGeom prst="rect">
            <a:avLst/>
          </a:prstGeom>
          <a:noFill/>
          <a:ln w="9525">
            <a:noFill/>
            <a:miter lim="800000"/>
            <a:headEnd/>
            <a:tailEnd/>
          </a:ln>
        </p:spPr>
        <p:txBody>
          <a:bodyPr wrap="square">
            <a:spAutoFit/>
          </a:bodyPr>
          <a:lstStyle/>
          <a:p>
            <a:r>
              <a:rPr lang="zh-CN" altLang="en-US" sz="4800" b="1" dirty="0" smtClean="0">
                <a:solidFill>
                  <a:schemeClr val="bg1"/>
                </a:solidFill>
                <a:latin typeface="微软雅黑" pitchFamily="34" charset="-122"/>
                <a:ea typeface="微软雅黑" pitchFamily="34" charset="-122"/>
              </a:rPr>
              <a:t>目录</a:t>
            </a:r>
            <a:endParaRPr lang="zh-CN" altLang="en-US" sz="4800" b="1" dirty="0">
              <a:solidFill>
                <a:schemeClr val="bg1"/>
              </a:solidFill>
              <a:latin typeface="微软雅黑" pitchFamily="34" charset="-122"/>
              <a:ea typeface="微软雅黑" pitchFamily="34" charset="-122"/>
            </a:endParaRPr>
          </a:p>
        </p:txBody>
      </p:sp>
      <p:sp>
        <p:nvSpPr>
          <p:cNvPr id="9" name="TextBox 8"/>
          <p:cNvSpPr txBox="1"/>
          <p:nvPr/>
        </p:nvSpPr>
        <p:spPr>
          <a:xfrm>
            <a:off x="1485900" y="1943100"/>
            <a:ext cx="1466850" cy="707886"/>
          </a:xfrm>
          <a:prstGeom prst="rect">
            <a:avLst/>
          </a:prstGeom>
          <a:noFill/>
        </p:spPr>
        <p:txBody>
          <a:bodyPr wrap="square" rtlCol="0">
            <a:spAutoFit/>
          </a:bodyPr>
          <a:lstStyle/>
          <a:p>
            <a:r>
              <a:rPr lang="zh-CN" altLang="en-US" sz="4000" b="1" dirty="0" smtClean="0">
                <a:solidFill>
                  <a:schemeClr val="bg1"/>
                </a:solidFill>
                <a:latin typeface="黑体" pitchFamily="49" charset="-122"/>
                <a:ea typeface="黑体" pitchFamily="49" charset="-122"/>
              </a:rPr>
              <a:t>（）</a:t>
            </a:r>
            <a:endParaRPr lang="zh-CN" altLang="en-US" sz="4000" b="1" dirty="0">
              <a:solidFill>
                <a:schemeClr val="bg1"/>
              </a:solidFill>
              <a:latin typeface="黑体" pitchFamily="49" charset="-122"/>
              <a:ea typeface="黑体" pitchFamily="49" charset="-122"/>
            </a:endParaRPr>
          </a:p>
        </p:txBody>
      </p:sp>
      <p:sp>
        <p:nvSpPr>
          <p:cNvPr id="17" name="文本框 46"/>
          <p:cNvSpPr txBox="1">
            <a:spLocks noChangeArrowheads="1"/>
          </p:cNvSpPr>
          <p:nvPr/>
        </p:nvSpPr>
        <p:spPr bwMode="auto">
          <a:xfrm>
            <a:off x="2778124" y="2208213"/>
            <a:ext cx="6880226" cy="584775"/>
          </a:xfrm>
          <a:prstGeom prst="rect">
            <a:avLst/>
          </a:prstGeom>
          <a:noFill/>
          <a:ln w="9525">
            <a:noFill/>
            <a:miter lim="800000"/>
            <a:headEnd/>
            <a:tailEnd/>
          </a:ln>
        </p:spPr>
        <p:txBody>
          <a:bodyPr wrap="square">
            <a:spAutoFit/>
          </a:bodyPr>
          <a:lstStyle/>
          <a:p>
            <a:r>
              <a:rPr lang="zh-CN" altLang="zh-CN" sz="3200" b="1" dirty="0" smtClean="0">
                <a:solidFill>
                  <a:srgbClr val="00B050"/>
                </a:solidFill>
                <a:latin typeface="黑体" pitchFamily="49" charset="-122"/>
                <a:ea typeface="黑体" pitchFamily="49" charset="-122"/>
              </a:rPr>
              <a:t>二是对加快推进转型提出明确要求。</a:t>
            </a:r>
            <a:endParaRPr lang="zh-CN" altLang="en-US" sz="3200" b="1" dirty="0">
              <a:solidFill>
                <a:srgbClr val="00B050"/>
              </a:solidFill>
              <a:latin typeface="黑体" pitchFamily="49" charset="-122"/>
              <a:ea typeface="黑体" pitchFamily="49" charset="-122"/>
            </a:endParaRPr>
          </a:p>
        </p:txBody>
      </p:sp>
      <p:sp>
        <p:nvSpPr>
          <p:cNvPr id="19" name="矩形 18"/>
          <p:cNvSpPr/>
          <p:nvPr/>
        </p:nvSpPr>
        <p:spPr>
          <a:xfrm>
            <a:off x="2762250" y="3181350"/>
            <a:ext cx="7943850" cy="2677656"/>
          </a:xfrm>
          <a:prstGeom prst="rect">
            <a:avLst/>
          </a:prstGeom>
        </p:spPr>
        <p:txBody>
          <a:bodyPr wrap="square">
            <a:spAutoFit/>
          </a:bodyPr>
          <a:lstStyle/>
          <a:p>
            <a:pPr>
              <a:buClr>
                <a:srgbClr val="00B050"/>
              </a:buClr>
              <a:buFont typeface="Wingdings" pitchFamily="2" charset="2"/>
              <a:buChar char="l"/>
            </a:pPr>
            <a:r>
              <a:rPr lang="zh-CN" altLang="zh-CN" sz="2800" dirty="0" smtClean="0"/>
              <a:t>明确有效整合县级儿童福利机构、未成年人救助保护相关机构的人员、场所、职责等，将其转型设置为相对独立的未成年人救助保护机构，并确定未成年人救助保护实体机构的职责，确保未成年人救助保护工作</a:t>
            </a:r>
            <a:r>
              <a:rPr lang="zh-CN" altLang="zh-CN" sz="2800" dirty="0" smtClean="0">
                <a:solidFill>
                  <a:srgbClr val="00B050"/>
                </a:solidFill>
                <a:latin typeface="华文行楷" pitchFamily="2" charset="-122"/>
                <a:ea typeface="华文行楷" pitchFamily="2" charset="-122"/>
              </a:rPr>
              <a:t>有机构负责、有人员办事、有场所落实、有经费保障。</a:t>
            </a:r>
            <a:endParaRPr lang="zh-CN" altLang="en-US" sz="2800" b="1" dirty="0">
              <a:solidFill>
                <a:srgbClr val="00B050"/>
              </a:solidFill>
              <a:latin typeface="华文行楷" pitchFamily="2" charset="-122"/>
              <a:ea typeface="华文行楷" pitchFamily="2" charset="-122"/>
            </a:endParaRPr>
          </a:p>
        </p:txBody>
      </p:sp>
      <p:sp>
        <p:nvSpPr>
          <p:cNvPr id="11" name="流程图: 多文档 10"/>
          <p:cNvSpPr/>
          <p:nvPr/>
        </p:nvSpPr>
        <p:spPr>
          <a:xfrm>
            <a:off x="1238250" y="2076450"/>
            <a:ext cx="1390650" cy="1104900"/>
          </a:xfrm>
          <a:prstGeom prst="flowChartMultidocumen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p>
        </p:txBody>
      </p:sp>
      <p:pic>
        <p:nvPicPr>
          <p:cNvPr id="12" name="Picture 2" descr="C:\Program Files (x86)\Microsoft Office\MEDIA\CAGCAT10\j0196164.wmf"/>
          <p:cNvPicPr>
            <a:picLocks noChangeAspect="1" noChangeArrowheads="1"/>
          </p:cNvPicPr>
          <p:nvPr/>
        </p:nvPicPr>
        <p:blipFill>
          <a:blip r:embed="rId2" cstate="print"/>
          <a:srcRect/>
          <a:stretch>
            <a:fillRect/>
          </a:stretch>
        </p:blipFill>
        <p:spPr bwMode="auto">
          <a:xfrm>
            <a:off x="10390632" y="5169103"/>
            <a:ext cx="1801368" cy="1688897"/>
          </a:xfrm>
          <a:prstGeom prst="rect">
            <a:avLst/>
          </a:prstGeom>
          <a:noFill/>
        </p:spPr>
      </p:pic>
    </p:spTree>
  </p:cSld>
  <p:clrMapOvr>
    <a:masterClrMapping/>
  </p:clrMapOvr>
  <p:transition spd="slow">
    <p:blinds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9525000" cy="1238250"/>
          </a:xfrm>
          <a:prstGeom prst="rect">
            <a:avLst/>
          </a:prstGeom>
          <a:solidFill>
            <a:srgbClr val="1B90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4000" dirty="0" smtClean="0">
                <a:latin typeface="方正黑体_GBK" pitchFamily="2" charset="-122"/>
                <a:ea typeface="方正黑体_GBK" pitchFamily="2" charset="-122"/>
              </a:rPr>
              <a:t>二、县级儿童福利机构</a:t>
            </a:r>
            <a:r>
              <a:rPr lang="zh-CN" altLang="en-US" sz="4000" dirty="0" smtClean="0">
                <a:solidFill>
                  <a:schemeClr val="bg1"/>
                </a:solidFill>
                <a:latin typeface="方正黑体_GBK" pitchFamily="2" charset="-122"/>
                <a:ea typeface="方正黑体_GBK" pitchFamily="2" charset="-122"/>
              </a:rPr>
              <a:t>创新转型</a:t>
            </a:r>
            <a:endParaRPr lang="zh-CN" altLang="en-US" sz="4000" dirty="0">
              <a:solidFill>
                <a:schemeClr val="bg1"/>
              </a:solidFill>
              <a:latin typeface="方正黑体_GBK" pitchFamily="2" charset="-122"/>
              <a:ea typeface="方正黑体_GBK" pitchFamily="2" charset="-122"/>
            </a:endParaRPr>
          </a:p>
        </p:txBody>
      </p:sp>
      <p:sp>
        <p:nvSpPr>
          <p:cNvPr id="28674" name="文本框 5"/>
          <p:cNvSpPr txBox="1">
            <a:spLocks noChangeArrowheads="1"/>
          </p:cNvSpPr>
          <p:nvPr/>
        </p:nvSpPr>
        <p:spPr bwMode="auto">
          <a:xfrm>
            <a:off x="1008063" y="2646363"/>
            <a:ext cx="4916487" cy="830997"/>
          </a:xfrm>
          <a:prstGeom prst="rect">
            <a:avLst/>
          </a:prstGeom>
          <a:noFill/>
          <a:ln w="9525">
            <a:noFill/>
            <a:miter lim="800000"/>
            <a:headEnd/>
            <a:tailEnd/>
          </a:ln>
        </p:spPr>
        <p:txBody>
          <a:bodyPr wrap="square">
            <a:spAutoFit/>
          </a:bodyPr>
          <a:lstStyle/>
          <a:p>
            <a:r>
              <a:rPr lang="zh-CN" altLang="en-US" sz="4800" b="1" dirty="0" smtClean="0">
                <a:solidFill>
                  <a:schemeClr val="bg1"/>
                </a:solidFill>
                <a:latin typeface="微软雅黑" pitchFamily="34" charset="-122"/>
                <a:ea typeface="微软雅黑" pitchFamily="34" charset="-122"/>
              </a:rPr>
              <a:t>目录</a:t>
            </a:r>
            <a:endParaRPr lang="zh-CN" altLang="en-US" sz="4800" b="1" dirty="0">
              <a:solidFill>
                <a:schemeClr val="bg1"/>
              </a:solidFill>
              <a:latin typeface="微软雅黑" pitchFamily="34" charset="-122"/>
              <a:ea typeface="微软雅黑" pitchFamily="34" charset="-122"/>
            </a:endParaRPr>
          </a:p>
        </p:txBody>
      </p:sp>
      <p:sp>
        <p:nvSpPr>
          <p:cNvPr id="9" name="TextBox 8"/>
          <p:cNvSpPr txBox="1"/>
          <p:nvPr/>
        </p:nvSpPr>
        <p:spPr>
          <a:xfrm>
            <a:off x="1485900" y="1943100"/>
            <a:ext cx="1466850" cy="707886"/>
          </a:xfrm>
          <a:prstGeom prst="rect">
            <a:avLst/>
          </a:prstGeom>
          <a:noFill/>
        </p:spPr>
        <p:txBody>
          <a:bodyPr wrap="square" rtlCol="0">
            <a:spAutoFit/>
          </a:bodyPr>
          <a:lstStyle/>
          <a:p>
            <a:r>
              <a:rPr lang="zh-CN" altLang="en-US" sz="4000" b="1" dirty="0" smtClean="0">
                <a:solidFill>
                  <a:schemeClr val="bg1"/>
                </a:solidFill>
                <a:latin typeface="黑体" pitchFamily="49" charset="-122"/>
                <a:ea typeface="黑体" pitchFamily="49" charset="-122"/>
              </a:rPr>
              <a:t>（）</a:t>
            </a:r>
            <a:endParaRPr lang="zh-CN" altLang="en-US" sz="4000" b="1" dirty="0">
              <a:solidFill>
                <a:schemeClr val="bg1"/>
              </a:solidFill>
              <a:latin typeface="黑体" pitchFamily="49" charset="-122"/>
              <a:ea typeface="黑体" pitchFamily="49" charset="-122"/>
            </a:endParaRPr>
          </a:p>
        </p:txBody>
      </p:sp>
      <p:sp>
        <p:nvSpPr>
          <p:cNvPr id="19" name="矩形 18"/>
          <p:cNvSpPr/>
          <p:nvPr/>
        </p:nvSpPr>
        <p:spPr>
          <a:xfrm>
            <a:off x="2819400" y="2152651"/>
            <a:ext cx="7181850" cy="1077218"/>
          </a:xfrm>
          <a:prstGeom prst="rect">
            <a:avLst/>
          </a:prstGeom>
        </p:spPr>
        <p:txBody>
          <a:bodyPr wrap="square">
            <a:spAutoFit/>
          </a:bodyPr>
          <a:lstStyle/>
          <a:p>
            <a:r>
              <a:rPr lang="zh-CN" altLang="zh-CN" sz="3200" b="1" dirty="0" smtClean="0">
                <a:solidFill>
                  <a:schemeClr val="accent4"/>
                </a:solidFill>
                <a:latin typeface="黑体" pitchFamily="49" charset="-122"/>
                <a:ea typeface="黑体" pitchFamily="49" charset="-122"/>
              </a:rPr>
              <a:t>三是转型后的未成年人救助保护机构的职责作出规定</a:t>
            </a:r>
            <a:r>
              <a:rPr lang="zh-CN" altLang="zh-CN" sz="3200" b="1" dirty="0" smtClean="0">
                <a:solidFill>
                  <a:srgbClr val="FDCD5F"/>
                </a:solidFill>
                <a:latin typeface="黑体" pitchFamily="49" charset="-122"/>
                <a:ea typeface="黑体" pitchFamily="49" charset="-122"/>
              </a:rPr>
              <a:t>。</a:t>
            </a:r>
            <a:endParaRPr lang="zh-CN" altLang="en-US" sz="3200" b="1" dirty="0">
              <a:solidFill>
                <a:srgbClr val="FDCD5F"/>
              </a:solidFill>
              <a:latin typeface="黑体" pitchFamily="49" charset="-122"/>
              <a:ea typeface="黑体" pitchFamily="49" charset="-122"/>
            </a:endParaRPr>
          </a:p>
        </p:txBody>
      </p:sp>
      <p:sp>
        <p:nvSpPr>
          <p:cNvPr id="11" name="流程图: 多文档 10"/>
          <p:cNvSpPr/>
          <p:nvPr/>
        </p:nvSpPr>
        <p:spPr>
          <a:xfrm>
            <a:off x="1238250" y="2076450"/>
            <a:ext cx="1390650" cy="1104900"/>
          </a:xfrm>
          <a:prstGeom prst="flowChartMultidocumen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8" name="矩形 7"/>
          <p:cNvSpPr/>
          <p:nvPr/>
        </p:nvSpPr>
        <p:spPr>
          <a:xfrm>
            <a:off x="2533650" y="3543300"/>
            <a:ext cx="6324600" cy="2062103"/>
          </a:xfrm>
          <a:prstGeom prst="rect">
            <a:avLst/>
          </a:prstGeom>
        </p:spPr>
        <p:txBody>
          <a:bodyPr wrap="square">
            <a:spAutoFit/>
          </a:bodyPr>
          <a:lstStyle/>
          <a:p>
            <a:pPr>
              <a:buClr>
                <a:srgbClr val="FFC000"/>
              </a:buClr>
              <a:buFont typeface="Wingdings" pitchFamily="2" charset="2"/>
              <a:buChar char="l"/>
            </a:pPr>
            <a:r>
              <a:rPr lang="zh-CN" altLang="zh-CN" sz="3200" dirty="0" smtClean="0"/>
              <a:t>要求转型后的未成年人救助保护机构做好临时监护工作，协调做好帮扶救助和关爱服务工作，组织开展政策宣讲。</a:t>
            </a:r>
            <a:endParaRPr lang="zh-CN" altLang="en-US" sz="3200" dirty="0"/>
          </a:p>
        </p:txBody>
      </p:sp>
      <p:pic>
        <p:nvPicPr>
          <p:cNvPr id="10" name="Picture 2" descr="C:\Program Files (x86)\Microsoft Office\MEDIA\CAGCAT10\j0196164.wmf"/>
          <p:cNvPicPr>
            <a:picLocks noChangeAspect="1" noChangeArrowheads="1"/>
          </p:cNvPicPr>
          <p:nvPr/>
        </p:nvPicPr>
        <p:blipFill>
          <a:blip r:embed="rId2" cstate="print"/>
          <a:srcRect/>
          <a:stretch>
            <a:fillRect/>
          </a:stretch>
        </p:blipFill>
        <p:spPr bwMode="auto">
          <a:xfrm>
            <a:off x="10390632" y="5169103"/>
            <a:ext cx="1801368" cy="1688897"/>
          </a:xfrm>
          <a:prstGeom prst="rect">
            <a:avLst/>
          </a:prstGeom>
          <a:noFill/>
        </p:spPr>
      </p:pic>
    </p:spTree>
  </p:cSld>
  <p:clrMapOvr>
    <a:masterClrMapping/>
  </p:clrMapOvr>
  <p:transition spd="slow">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3611563" cy="6858000"/>
          </a:xfrm>
          <a:prstGeom prst="rect">
            <a:avLst/>
          </a:prstGeom>
          <a:solidFill>
            <a:srgbClr val="1B90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4034" name="文本框 5"/>
          <p:cNvSpPr txBox="1">
            <a:spLocks noChangeArrowheads="1"/>
          </p:cNvSpPr>
          <p:nvPr/>
        </p:nvSpPr>
        <p:spPr bwMode="auto">
          <a:xfrm>
            <a:off x="1008063" y="2176463"/>
            <a:ext cx="1595437" cy="1569660"/>
          </a:xfrm>
          <a:prstGeom prst="rect">
            <a:avLst/>
          </a:prstGeom>
          <a:noFill/>
          <a:ln w="9525">
            <a:noFill/>
            <a:miter lim="800000"/>
            <a:headEnd/>
            <a:tailEnd/>
          </a:ln>
        </p:spPr>
        <p:txBody>
          <a:bodyPr>
            <a:spAutoFit/>
          </a:bodyPr>
          <a:lstStyle/>
          <a:p>
            <a:r>
              <a:rPr lang="zh-CN" altLang="en-US" sz="4800" b="1" dirty="0" smtClean="0">
                <a:solidFill>
                  <a:schemeClr val="bg1"/>
                </a:solidFill>
                <a:latin typeface="微软雅黑" pitchFamily="34" charset="-122"/>
                <a:ea typeface="微软雅黑" pitchFamily="34" charset="-122"/>
              </a:rPr>
              <a:t>保障措施</a:t>
            </a:r>
            <a:endParaRPr lang="zh-CN" altLang="en-US" sz="4800" b="1" dirty="0">
              <a:solidFill>
                <a:schemeClr val="bg1"/>
              </a:solidFill>
              <a:latin typeface="微软雅黑" pitchFamily="34" charset="-122"/>
              <a:ea typeface="微软雅黑" pitchFamily="34" charset="-122"/>
            </a:endParaRPr>
          </a:p>
        </p:txBody>
      </p:sp>
      <p:grpSp>
        <p:nvGrpSpPr>
          <p:cNvPr id="2" name="组合 22"/>
          <p:cNvGrpSpPr/>
          <p:nvPr/>
        </p:nvGrpSpPr>
        <p:grpSpPr>
          <a:xfrm>
            <a:off x="2507029" y="2762259"/>
            <a:ext cx="465354" cy="469881"/>
            <a:chOff x="2099842" y="1975504"/>
            <a:chExt cx="823123" cy="831130"/>
          </a:xfrm>
          <a:solidFill>
            <a:schemeClr val="bg1"/>
          </a:solidFill>
        </p:grpSpPr>
        <p:sp>
          <p:nvSpPr>
            <p:cNvPr id="24" name="等腰三角形 23"/>
            <p:cNvSpPr/>
            <p:nvPr/>
          </p:nvSpPr>
          <p:spPr>
            <a:xfrm rot="19813541" flipH="1">
              <a:off x="2099842" y="1975504"/>
              <a:ext cx="443524" cy="38608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5" name="等腰三角形 24"/>
            <p:cNvSpPr/>
            <p:nvPr/>
          </p:nvSpPr>
          <p:spPr>
            <a:xfrm rot="19813541" flipH="1">
              <a:off x="2099844" y="2420553"/>
              <a:ext cx="443524" cy="38608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6" name="等腰三角形 25"/>
            <p:cNvSpPr/>
            <p:nvPr/>
          </p:nvSpPr>
          <p:spPr>
            <a:xfrm rot="19813541" flipH="1">
              <a:off x="2479441" y="2198028"/>
              <a:ext cx="443524" cy="38608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4" name="组合 1"/>
          <p:cNvGrpSpPr>
            <a:grpSpLocks/>
          </p:cNvGrpSpPr>
          <p:nvPr/>
        </p:nvGrpSpPr>
        <p:grpSpPr bwMode="auto">
          <a:xfrm>
            <a:off x="3938585" y="1809751"/>
            <a:ext cx="6538915" cy="3071401"/>
            <a:chOff x="4585512" y="1088233"/>
            <a:chExt cx="6290011" cy="2798474"/>
          </a:xfrm>
        </p:grpSpPr>
        <p:sp>
          <p:nvSpPr>
            <p:cNvPr id="8" name="等腰三角形 7"/>
            <p:cNvSpPr/>
            <p:nvPr/>
          </p:nvSpPr>
          <p:spPr>
            <a:xfrm rot="5400000" flipH="1">
              <a:off x="4552726" y="1121019"/>
              <a:ext cx="518034" cy="452461"/>
            </a:xfrm>
            <a:prstGeom prst="triangle">
              <a:avLst/>
            </a:prstGeom>
            <a:solidFill>
              <a:srgbClr val="FDCD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4048" name="文本框 18"/>
            <p:cNvSpPr txBox="1">
              <a:spLocks noChangeArrowheads="1"/>
            </p:cNvSpPr>
            <p:nvPr/>
          </p:nvSpPr>
          <p:spPr bwMode="auto">
            <a:xfrm>
              <a:off x="5085603" y="1110477"/>
              <a:ext cx="5789920" cy="2776230"/>
            </a:xfrm>
            <a:prstGeom prst="rect">
              <a:avLst/>
            </a:prstGeom>
            <a:noFill/>
            <a:ln w="9525">
              <a:noFill/>
              <a:miter lim="800000"/>
              <a:headEnd/>
              <a:tailEnd/>
            </a:ln>
          </p:spPr>
          <p:txBody>
            <a:bodyPr wrap="square">
              <a:spAutoFit/>
            </a:bodyPr>
            <a:lstStyle/>
            <a:p>
              <a:pPr algn="just"/>
              <a:r>
                <a:rPr lang="zh-CN" altLang="zh-CN" sz="3200" dirty="0" smtClean="0"/>
                <a:t>《实施方案》从加强组织领导、强化部门职责、确保平稳有序等三个方面，明确了各级民政部门、儿童福利机构和各相关职能部门的职责，制定了优化提质和创新转型工作进度安排。</a:t>
              </a:r>
              <a:endParaRPr lang="zh-CN" altLang="zh-CN" sz="3200" dirty="0"/>
            </a:p>
          </p:txBody>
        </p:sp>
      </p:grpSp>
      <p:pic>
        <p:nvPicPr>
          <p:cNvPr id="75778" name="Picture 2" descr="C:\Program Files (x86)\Microsoft Office\MEDIA\CAGCAT10\j0205462.wmf"/>
          <p:cNvPicPr>
            <a:picLocks noChangeAspect="1" noChangeArrowheads="1"/>
          </p:cNvPicPr>
          <p:nvPr/>
        </p:nvPicPr>
        <p:blipFill>
          <a:blip r:embed="rId2" cstate="print"/>
          <a:srcRect/>
          <a:stretch>
            <a:fillRect/>
          </a:stretch>
        </p:blipFill>
        <p:spPr bwMode="auto">
          <a:xfrm>
            <a:off x="10039350" y="4716172"/>
            <a:ext cx="2152650" cy="2141828"/>
          </a:xfrm>
          <a:prstGeom prst="rect">
            <a:avLst/>
          </a:prstGeom>
          <a:noFill/>
        </p:spPr>
      </p:pic>
    </p:spTree>
  </p:cSld>
  <p:clrMapOvr>
    <a:masterClrMapping/>
  </p:clrMapOvr>
  <p:transition spd="slow">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3"/>
          <p:cNvGrpSpPr>
            <a:grpSpLocks/>
          </p:cNvGrpSpPr>
          <p:nvPr/>
        </p:nvGrpSpPr>
        <p:grpSpPr bwMode="auto">
          <a:xfrm>
            <a:off x="1028700" y="1390651"/>
            <a:ext cx="10402888" cy="1185862"/>
            <a:chOff x="1207139" y="1981715"/>
            <a:chExt cx="10328092" cy="1372617"/>
          </a:xfrm>
        </p:grpSpPr>
        <p:grpSp>
          <p:nvGrpSpPr>
            <p:cNvPr id="3" name="组合 32"/>
            <p:cNvGrpSpPr>
              <a:grpSpLocks/>
            </p:cNvGrpSpPr>
            <p:nvPr/>
          </p:nvGrpSpPr>
          <p:grpSpPr bwMode="auto">
            <a:xfrm>
              <a:off x="1207139" y="2384377"/>
              <a:ext cx="10328092" cy="632966"/>
              <a:chOff x="1070940" y="2429043"/>
              <a:chExt cx="10328092" cy="632966"/>
            </a:xfrm>
          </p:grpSpPr>
          <p:sp>
            <p:nvSpPr>
              <p:cNvPr id="25" name="矩形 24"/>
              <p:cNvSpPr/>
              <p:nvPr/>
            </p:nvSpPr>
            <p:spPr>
              <a:xfrm>
                <a:off x="1070940" y="2429438"/>
                <a:ext cx="2613380" cy="626803"/>
              </a:xfrm>
              <a:prstGeom prst="rect">
                <a:avLst/>
              </a:prstGeom>
              <a:solidFill>
                <a:srgbClr val="1B90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6" name="矩形 25"/>
              <p:cNvSpPr/>
              <p:nvPr/>
            </p:nvSpPr>
            <p:spPr>
              <a:xfrm>
                <a:off x="8785652" y="2435785"/>
                <a:ext cx="2613380" cy="626803"/>
              </a:xfrm>
              <a:prstGeom prst="rect">
                <a:avLst/>
              </a:prstGeom>
              <a:solidFill>
                <a:srgbClr val="FDCD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7" name="矩形 26"/>
              <p:cNvSpPr/>
              <p:nvPr/>
            </p:nvSpPr>
            <p:spPr>
              <a:xfrm>
                <a:off x="3681145" y="2429438"/>
                <a:ext cx="2613380" cy="626803"/>
              </a:xfrm>
              <a:prstGeom prst="rect">
                <a:avLst/>
              </a:prstGeom>
              <a:solidFill>
                <a:srgbClr val="A1D46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b="1" dirty="0"/>
              </a:p>
            </p:txBody>
          </p:sp>
          <p:sp>
            <p:nvSpPr>
              <p:cNvPr id="28" name="矩形 27"/>
              <p:cNvSpPr/>
              <p:nvPr/>
            </p:nvSpPr>
            <p:spPr>
              <a:xfrm>
                <a:off x="6275473" y="2435785"/>
                <a:ext cx="2613380" cy="626803"/>
              </a:xfrm>
              <a:prstGeom prst="rect">
                <a:avLst/>
              </a:prstGeom>
              <a:solidFill>
                <a:srgbClr val="55C1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29" name="椭圆 28"/>
            <p:cNvSpPr/>
            <p:nvPr/>
          </p:nvSpPr>
          <p:spPr>
            <a:xfrm>
              <a:off x="1953365" y="1984889"/>
              <a:ext cx="1259059" cy="1301209"/>
            </a:xfrm>
            <a:prstGeom prst="ellipse">
              <a:avLst/>
            </a:prstGeom>
            <a:solidFill>
              <a:schemeClr val="bg1"/>
            </a:solidFill>
            <a:ln w="34925">
              <a:solidFill>
                <a:srgbClr val="1B90A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nvGrpSpPr>
            <p:cNvPr id="4" name="组合 6"/>
            <p:cNvGrpSpPr>
              <a:grpSpLocks/>
            </p:cNvGrpSpPr>
            <p:nvPr/>
          </p:nvGrpSpPr>
          <p:grpSpPr bwMode="auto">
            <a:xfrm>
              <a:off x="2128099" y="2380445"/>
              <a:ext cx="834600" cy="594642"/>
              <a:chOff x="1756121" y="1038676"/>
              <a:chExt cx="1253352" cy="862898"/>
            </a:xfrm>
          </p:grpSpPr>
          <p:sp>
            <p:nvSpPr>
              <p:cNvPr id="8" name="任意多边形 7"/>
              <p:cNvSpPr/>
              <p:nvPr/>
            </p:nvSpPr>
            <p:spPr>
              <a:xfrm>
                <a:off x="1837061" y="1038048"/>
                <a:ext cx="1092025" cy="688506"/>
              </a:xfrm>
              <a:custGeom>
                <a:avLst/>
                <a:gdLst>
                  <a:gd name="connsiteX0" fmla="*/ 107577 w 1089213"/>
                  <a:gd name="connsiteY0" fmla="*/ 79281 h 689163"/>
                  <a:gd name="connsiteX1" fmla="*/ 107577 w 1089213"/>
                  <a:gd name="connsiteY1" fmla="*/ 609880 h 689163"/>
                  <a:gd name="connsiteX2" fmla="*/ 981635 w 1089213"/>
                  <a:gd name="connsiteY2" fmla="*/ 609880 h 689163"/>
                  <a:gd name="connsiteX3" fmla="*/ 981635 w 1089213"/>
                  <a:gd name="connsiteY3" fmla="*/ 79281 h 689163"/>
                  <a:gd name="connsiteX4" fmla="*/ 87972 w 1089213"/>
                  <a:gd name="connsiteY4" fmla="*/ 0 h 689163"/>
                  <a:gd name="connsiteX5" fmla="*/ 1001241 w 1089213"/>
                  <a:gd name="connsiteY5" fmla="*/ 0 h 689163"/>
                  <a:gd name="connsiteX6" fmla="*/ 1089213 w 1089213"/>
                  <a:gd name="connsiteY6" fmla="*/ 87972 h 689163"/>
                  <a:gd name="connsiteX7" fmla="*/ 1089213 w 1089213"/>
                  <a:gd name="connsiteY7" fmla="*/ 601191 h 689163"/>
                  <a:gd name="connsiteX8" fmla="*/ 1001241 w 1089213"/>
                  <a:gd name="connsiteY8" fmla="*/ 689163 h 689163"/>
                  <a:gd name="connsiteX9" fmla="*/ 87972 w 1089213"/>
                  <a:gd name="connsiteY9" fmla="*/ 689163 h 689163"/>
                  <a:gd name="connsiteX10" fmla="*/ 0 w 1089213"/>
                  <a:gd name="connsiteY10" fmla="*/ 601191 h 689163"/>
                  <a:gd name="connsiteX11" fmla="*/ 0 w 1089213"/>
                  <a:gd name="connsiteY11" fmla="*/ 87972 h 689163"/>
                  <a:gd name="connsiteX12" fmla="*/ 87972 w 1089213"/>
                  <a:gd name="connsiteY12" fmla="*/ 0 h 689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89213" h="689163">
                    <a:moveTo>
                      <a:pt x="107577" y="79281"/>
                    </a:moveTo>
                    <a:lnTo>
                      <a:pt x="107577" y="609880"/>
                    </a:lnTo>
                    <a:lnTo>
                      <a:pt x="981635" y="609880"/>
                    </a:lnTo>
                    <a:lnTo>
                      <a:pt x="981635" y="79281"/>
                    </a:lnTo>
                    <a:close/>
                    <a:moveTo>
                      <a:pt x="87972" y="0"/>
                    </a:moveTo>
                    <a:lnTo>
                      <a:pt x="1001241" y="0"/>
                    </a:lnTo>
                    <a:cubicBezTo>
                      <a:pt x="1049827" y="0"/>
                      <a:pt x="1089213" y="39386"/>
                      <a:pt x="1089213" y="87972"/>
                    </a:cubicBezTo>
                    <a:lnTo>
                      <a:pt x="1089213" y="601191"/>
                    </a:lnTo>
                    <a:cubicBezTo>
                      <a:pt x="1089213" y="649777"/>
                      <a:pt x="1049827" y="689163"/>
                      <a:pt x="1001241" y="689163"/>
                    </a:cubicBezTo>
                    <a:lnTo>
                      <a:pt x="87972" y="689163"/>
                    </a:lnTo>
                    <a:cubicBezTo>
                      <a:pt x="39386" y="689163"/>
                      <a:pt x="0" y="649777"/>
                      <a:pt x="0" y="601191"/>
                    </a:cubicBezTo>
                    <a:lnTo>
                      <a:pt x="0" y="87972"/>
                    </a:lnTo>
                    <a:cubicBezTo>
                      <a:pt x="0" y="39386"/>
                      <a:pt x="39386" y="0"/>
                      <a:pt x="87972" y="0"/>
                    </a:cubicBezTo>
                    <a:close/>
                  </a:path>
                </a:pathLst>
              </a:custGeom>
              <a:solidFill>
                <a:srgbClr val="1B90A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nvGrpSpPr>
              <p:cNvPr id="7" name="组合 8"/>
              <p:cNvGrpSpPr>
                <a:grpSpLocks/>
              </p:cNvGrpSpPr>
              <p:nvPr/>
            </p:nvGrpSpPr>
            <p:grpSpPr bwMode="auto">
              <a:xfrm>
                <a:off x="1756121" y="1759797"/>
                <a:ext cx="1253352" cy="141777"/>
                <a:chOff x="1756121" y="1759797"/>
                <a:chExt cx="1253352" cy="141777"/>
              </a:xfrm>
            </p:grpSpPr>
            <p:sp>
              <p:nvSpPr>
                <p:cNvPr id="10" name="同侧圆角矩形 9"/>
                <p:cNvSpPr/>
                <p:nvPr/>
              </p:nvSpPr>
              <p:spPr>
                <a:xfrm rot="10800000">
                  <a:off x="1755993" y="1758792"/>
                  <a:ext cx="1254160" cy="142768"/>
                </a:xfrm>
                <a:prstGeom prst="round2SameRect">
                  <a:avLst>
                    <a:gd name="adj1" fmla="val 50000"/>
                    <a:gd name="adj2" fmla="val 0"/>
                  </a:avLst>
                </a:prstGeom>
                <a:solidFill>
                  <a:srgbClr val="1B90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1" name="直接连接符 10"/>
                <p:cNvCxnSpPr/>
                <p:nvPr/>
              </p:nvCxnSpPr>
              <p:spPr>
                <a:xfrm flipV="1">
                  <a:off x="2259089" y="1823268"/>
                  <a:ext cx="24797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30" name="椭圆 29"/>
            <p:cNvSpPr/>
            <p:nvPr/>
          </p:nvSpPr>
          <p:spPr>
            <a:xfrm>
              <a:off x="7127732" y="2035668"/>
              <a:ext cx="1259058" cy="1299622"/>
            </a:xfrm>
            <a:prstGeom prst="ellipse">
              <a:avLst/>
            </a:prstGeom>
            <a:solidFill>
              <a:schemeClr val="bg1"/>
            </a:solidFill>
            <a:ln w="34925">
              <a:solidFill>
                <a:srgbClr val="55C1E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1" name="椭圆 30"/>
            <p:cNvSpPr/>
            <p:nvPr/>
          </p:nvSpPr>
          <p:spPr>
            <a:xfrm>
              <a:off x="4533404" y="1981715"/>
              <a:ext cx="1259058" cy="1299622"/>
            </a:xfrm>
            <a:prstGeom prst="ellipse">
              <a:avLst/>
            </a:prstGeom>
            <a:solidFill>
              <a:schemeClr val="bg1"/>
            </a:solidFill>
            <a:ln w="34925">
              <a:solidFill>
                <a:srgbClr val="A1D46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椭圆 31"/>
            <p:cNvSpPr/>
            <p:nvPr/>
          </p:nvSpPr>
          <p:spPr>
            <a:xfrm>
              <a:off x="9709358" y="2054710"/>
              <a:ext cx="1259058" cy="1299622"/>
            </a:xfrm>
            <a:prstGeom prst="ellipse">
              <a:avLst/>
            </a:prstGeom>
            <a:solidFill>
              <a:schemeClr val="bg1"/>
            </a:solidFill>
            <a:ln w="34925">
              <a:solidFill>
                <a:srgbClr val="FDCD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nvGrpSpPr>
            <p:cNvPr id="9" name="组合 2"/>
            <p:cNvGrpSpPr>
              <a:grpSpLocks/>
            </p:cNvGrpSpPr>
            <p:nvPr/>
          </p:nvGrpSpPr>
          <p:grpSpPr bwMode="auto">
            <a:xfrm rot="-2495375">
              <a:off x="7329646" y="2637034"/>
              <a:ext cx="814962" cy="197864"/>
              <a:chOff x="6409173" y="2921545"/>
              <a:chExt cx="1907514" cy="541005"/>
            </a:xfrm>
          </p:grpSpPr>
          <p:sp>
            <p:nvSpPr>
              <p:cNvPr id="5" name="任意多边形 4"/>
              <p:cNvSpPr/>
              <p:nvPr/>
            </p:nvSpPr>
            <p:spPr>
              <a:xfrm rot="5400000">
                <a:off x="7090415" y="2238510"/>
                <a:ext cx="542347" cy="1906430"/>
              </a:xfrm>
              <a:custGeom>
                <a:avLst/>
                <a:gdLst>
                  <a:gd name="connsiteX0" fmla="*/ 1220 w 541005"/>
                  <a:gd name="connsiteY0" fmla="*/ 1445557 h 1907514"/>
                  <a:gd name="connsiteX1" fmla="*/ 1220 w 541005"/>
                  <a:gd name="connsiteY1" fmla="*/ 349342 h 1907514"/>
                  <a:gd name="connsiteX2" fmla="*/ 541005 w 541005"/>
                  <a:gd name="connsiteY2" fmla="*/ 349342 h 1907514"/>
                  <a:gd name="connsiteX3" fmla="*/ 541005 w 541005"/>
                  <a:gd name="connsiteY3" fmla="*/ 1445560 h 1907514"/>
                  <a:gd name="connsiteX4" fmla="*/ 541003 w 541005"/>
                  <a:gd name="connsiteY4" fmla="*/ 1445560 h 1907514"/>
                  <a:gd name="connsiteX5" fmla="*/ 541004 w 541005"/>
                  <a:gd name="connsiteY5" fmla="*/ 1445557 h 1907514"/>
                  <a:gd name="connsiteX6" fmla="*/ 2 w 541005"/>
                  <a:gd name="connsiteY6" fmla="*/ 317962 h 1907514"/>
                  <a:gd name="connsiteX7" fmla="*/ 2 w 541005"/>
                  <a:gd name="connsiteY7" fmla="*/ 52995 h 1907514"/>
                  <a:gd name="connsiteX8" fmla="*/ 52997 w 541005"/>
                  <a:gd name="connsiteY8" fmla="*/ 0 h 1907514"/>
                  <a:gd name="connsiteX9" fmla="*/ 478428 w 541005"/>
                  <a:gd name="connsiteY9" fmla="*/ 0 h 1907514"/>
                  <a:gd name="connsiteX10" fmla="*/ 531423 w 541005"/>
                  <a:gd name="connsiteY10" fmla="*/ 52995 h 1907514"/>
                  <a:gd name="connsiteX11" fmla="*/ 531423 w 541005"/>
                  <a:gd name="connsiteY11" fmla="*/ 317962 h 1907514"/>
                  <a:gd name="connsiteX12" fmla="*/ 0 w 541005"/>
                  <a:gd name="connsiteY12" fmla="*/ 1445557 h 1907514"/>
                  <a:gd name="connsiteX13" fmla="*/ 1220 w 541005"/>
                  <a:gd name="connsiteY13" fmla="*/ 1445557 h 1907514"/>
                  <a:gd name="connsiteX14" fmla="*/ 1220 w 541005"/>
                  <a:gd name="connsiteY14" fmla="*/ 1445560 h 1907514"/>
                  <a:gd name="connsiteX15" fmla="*/ 541003 w 541005"/>
                  <a:gd name="connsiteY15" fmla="*/ 1445560 h 1907514"/>
                  <a:gd name="connsiteX16" fmla="*/ 268306 w 541005"/>
                  <a:gd name="connsiteY16" fmla="*/ 1907514 h 1907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41005" h="1907514">
                    <a:moveTo>
                      <a:pt x="1220" y="1445557"/>
                    </a:moveTo>
                    <a:lnTo>
                      <a:pt x="1220" y="349342"/>
                    </a:lnTo>
                    <a:lnTo>
                      <a:pt x="541005" y="349342"/>
                    </a:lnTo>
                    <a:lnTo>
                      <a:pt x="541005" y="1445560"/>
                    </a:lnTo>
                    <a:lnTo>
                      <a:pt x="541003" y="1445560"/>
                    </a:lnTo>
                    <a:lnTo>
                      <a:pt x="541004" y="1445557"/>
                    </a:lnTo>
                    <a:close/>
                    <a:moveTo>
                      <a:pt x="2" y="317962"/>
                    </a:moveTo>
                    <a:lnTo>
                      <a:pt x="2" y="52995"/>
                    </a:lnTo>
                    <a:cubicBezTo>
                      <a:pt x="2" y="23727"/>
                      <a:pt x="23729" y="0"/>
                      <a:pt x="52997" y="0"/>
                    </a:cubicBezTo>
                    <a:lnTo>
                      <a:pt x="478428" y="0"/>
                    </a:lnTo>
                    <a:cubicBezTo>
                      <a:pt x="507696" y="0"/>
                      <a:pt x="531423" y="23727"/>
                      <a:pt x="531423" y="52995"/>
                    </a:cubicBezTo>
                    <a:lnTo>
                      <a:pt x="531423" y="317962"/>
                    </a:lnTo>
                    <a:close/>
                    <a:moveTo>
                      <a:pt x="0" y="1445557"/>
                    </a:moveTo>
                    <a:lnTo>
                      <a:pt x="1220" y="1445557"/>
                    </a:lnTo>
                    <a:lnTo>
                      <a:pt x="1220" y="1445560"/>
                    </a:lnTo>
                    <a:lnTo>
                      <a:pt x="541003" y="1445560"/>
                    </a:lnTo>
                    <a:lnTo>
                      <a:pt x="268306" y="1907514"/>
                    </a:lnTo>
                    <a:close/>
                  </a:path>
                </a:pathLst>
              </a:custGeom>
              <a:solidFill>
                <a:srgbClr val="55C1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6" name="直接连接符 5"/>
              <p:cNvCxnSpPr/>
              <p:nvPr/>
            </p:nvCxnSpPr>
            <p:spPr>
              <a:xfrm>
                <a:off x="7071276" y="3037280"/>
                <a:ext cx="691220"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2" name="组合 16"/>
            <p:cNvGrpSpPr/>
            <p:nvPr/>
          </p:nvGrpSpPr>
          <p:grpSpPr>
            <a:xfrm>
              <a:off x="4751097" y="2387494"/>
              <a:ext cx="814094" cy="594960"/>
              <a:chOff x="3932077" y="2411350"/>
              <a:chExt cx="814094" cy="594960"/>
            </a:xfrm>
            <a:noFill/>
          </p:grpSpPr>
          <p:sp>
            <p:nvSpPr>
              <p:cNvPr id="18" name="任意多边形 17"/>
              <p:cNvSpPr/>
              <p:nvPr/>
            </p:nvSpPr>
            <p:spPr>
              <a:xfrm>
                <a:off x="3932077" y="2411350"/>
                <a:ext cx="814094" cy="594960"/>
              </a:xfrm>
              <a:custGeom>
                <a:avLst/>
                <a:gdLst>
                  <a:gd name="connsiteX0" fmla="*/ 43920 w 814094"/>
                  <a:gd name="connsiteY0" fmla="*/ 331448 h 594960"/>
                  <a:gd name="connsiteX1" fmla="*/ 770174 w 814094"/>
                  <a:gd name="connsiteY1" fmla="*/ 331448 h 594960"/>
                  <a:gd name="connsiteX2" fmla="*/ 814094 w 814094"/>
                  <a:gd name="connsiteY2" fmla="*/ 375368 h 594960"/>
                  <a:gd name="connsiteX3" fmla="*/ 814094 w 814094"/>
                  <a:gd name="connsiteY3" fmla="*/ 551040 h 594960"/>
                  <a:gd name="connsiteX4" fmla="*/ 770174 w 814094"/>
                  <a:gd name="connsiteY4" fmla="*/ 594960 h 594960"/>
                  <a:gd name="connsiteX5" fmla="*/ 43920 w 814094"/>
                  <a:gd name="connsiteY5" fmla="*/ 594960 h 594960"/>
                  <a:gd name="connsiteX6" fmla="*/ 0 w 814094"/>
                  <a:gd name="connsiteY6" fmla="*/ 551040 h 594960"/>
                  <a:gd name="connsiteX7" fmla="*/ 0 w 814094"/>
                  <a:gd name="connsiteY7" fmla="*/ 375368 h 594960"/>
                  <a:gd name="connsiteX8" fmla="*/ 43920 w 814094"/>
                  <a:gd name="connsiteY8" fmla="*/ 331448 h 594960"/>
                  <a:gd name="connsiteX9" fmla="*/ 82862 w 814094"/>
                  <a:gd name="connsiteY9" fmla="*/ 0 h 594960"/>
                  <a:gd name="connsiteX10" fmla="*/ 731232 w 814094"/>
                  <a:gd name="connsiteY10" fmla="*/ 0 h 594960"/>
                  <a:gd name="connsiteX11" fmla="*/ 814094 w 814094"/>
                  <a:gd name="connsiteY11" fmla="*/ 331447 h 594960"/>
                  <a:gd name="connsiteX12" fmla="*/ 0 w 814094"/>
                  <a:gd name="connsiteY12" fmla="*/ 331447 h 594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4094" h="594960">
                    <a:moveTo>
                      <a:pt x="43920" y="331448"/>
                    </a:moveTo>
                    <a:lnTo>
                      <a:pt x="770174" y="331448"/>
                    </a:lnTo>
                    <a:cubicBezTo>
                      <a:pt x="794430" y="331448"/>
                      <a:pt x="814094" y="351112"/>
                      <a:pt x="814094" y="375368"/>
                    </a:cubicBezTo>
                    <a:lnTo>
                      <a:pt x="814094" y="551040"/>
                    </a:lnTo>
                    <a:cubicBezTo>
                      <a:pt x="814094" y="575296"/>
                      <a:pt x="794430" y="594960"/>
                      <a:pt x="770174" y="594960"/>
                    </a:cubicBezTo>
                    <a:lnTo>
                      <a:pt x="43920" y="594960"/>
                    </a:lnTo>
                    <a:cubicBezTo>
                      <a:pt x="19664" y="594960"/>
                      <a:pt x="0" y="575296"/>
                      <a:pt x="0" y="551040"/>
                    </a:cubicBezTo>
                    <a:lnTo>
                      <a:pt x="0" y="375368"/>
                    </a:lnTo>
                    <a:cubicBezTo>
                      <a:pt x="0" y="351112"/>
                      <a:pt x="19664" y="331448"/>
                      <a:pt x="43920" y="331448"/>
                    </a:cubicBezTo>
                    <a:close/>
                    <a:moveTo>
                      <a:pt x="82862" y="0"/>
                    </a:moveTo>
                    <a:lnTo>
                      <a:pt x="731232" y="0"/>
                    </a:lnTo>
                    <a:lnTo>
                      <a:pt x="814094" y="331447"/>
                    </a:lnTo>
                    <a:lnTo>
                      <a:pt x="0" y="331447"/>
                    </a:lnTo>
                    <a:close/>
                  </a:path>
                </a:pathLst>
              </a:custGeom>
              <a:grpFill/>
              <a:ln w="38100">
                <a:solidFill>
                  <a:srgbClr val="A1D46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椭圆 18"/>
              <p:cNvSpPr/>
              <p:nvPr/>
            </p:nvSpPr>
            <p:spPr>
              <a:xfrm>
                <a:off x="4482734" y="2796340"/>
                <a:ext cx="60800" cy="101600"/>
              </a:xfrm>
              <a:prstGeom prst="ellipse">
                <a:avLst/>
              </a:prstGeom>
              <a:grpFill/>
              <a:ln>
                <a:solidFill>
                  <a:srgbClr val="A1D46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0" name="椭圆 19"/>
              <p:cNvSpPr/>
              <p:nvPr/>
            </p:nvSpPr>
            <p:spPr>
              <a:xfrm flipH="1">
                <a:off x="4621993" y="2796340"/>
                <a:ext cx="45719" cy="101600"/>
              </a:xfrm>
              <a:prstGeom prst="ellipse">
                <a:avLst/>
              </a:prstGeom>
              <a:grpFill/>
              <a:ln>
                <a:solidFill>
                  <a:srgbClr val="A1D46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4" name="组合 11"/>
            <p:cNvGrpSpPr>
              <a:grpSpLocks/>
            </p:cNvGrpSpPr>
            <p:nvPr/>
          </p:nvGrpSpPr>
          <p:grpSpPr bwMode="auto">
            <a:xfrm>
              <a:off x="9927667" y="2228923"/>
              <a:ext cx="837850" cy="805775"/>
              <a:chOff x="3324090" y="2932500"/>
              <a:chExt cx="837850" cy="805775"/>
            </a:xfrm>
          </p:grpSpPr>
          <p:cxnSp>
            <p:nvCxnSpPr>
              <p:cNvPr id="13" name="直接连接符 12"/>
              <p:cNvCxnSpPr/>
              <p:nvPr/>
            </p:nvCxnSpPr>
            <p:spPr>
              <a:xfrm flipV="1">
                <a:off x="3574156" y="2932839"/>
                <a:ext cx="336596" cy="7935"/>
              </a:xfrm>
              <a:prstGeom prst="line">
                <a:avLst/>
              </a:prstGeom>
              <a:ln w="60325">
                <a:solidFill>
                  <a:srgbClr val="FDCD5F"/>
                </a:solidFill>
              </a:ln>
            </p:spPr>
            <p:style>
              <a:lnRef idx="1">
                <a:schemeClr val="accent1"/>
              </a:lnRef>
              <a:fillRef idx="0">
                <a:schemeClr val="accent1"/>
              </a:fillRef>
              <a:effectRef idx="0">
                <a:schemeClr val="accent1"/>
              </a:effectRef>
              <a:fontRef idx="minor">
                <a:schemeClr val="tx1"/>
              </a:fontRef>
            </p:style>
          </p:cxnSp>
          <p:grpSp>
            <p:nvGrpSpPr>
              <p:cNvPr id="17" name="组合 13"/>
              <p:cNvGrpSpPr>
                <a:grpSpLocks/>
              </p:cNvGrpSpPr>
              <p:nvPr/>
            </p:nvGrpSpPr>
            <p:grpSpPr bwMode="auto">
              <a:xfrm>
                <a:off x="3324090" y="2936180"/>
                <a:ext cx="837850" cy="802095"/>
                <a:chOff x="3324091" y="2911861"/>
                <a:chExt cx="837850" cy="802095"/>
              </a:xfrm>
            </p:grpSpPr>
            <p:sp>
              <p:nvSpPr>
                <p:cNvPr id="15" name="任意多边形 14"/>
                <p:cNvSpPr/>
                <p:nvPr/>
              </p:nvSpPr>
              <p:spPr>
                <a:xfrm>
                  <a:off x="3323298" y="2911693"/>
                  <a:ext cx="838314" cy="802942"/>
                </a:xfrm>
                <a:custGeom>
                  <a:avLst/>
                  <a:gdLst>
                    <a:gd name="connsiteX0" fmla="*/ 303214 w 837850"/>
                    <a:gd name="connsiteY0" fmla="*/ 0 h 802095"/>
                    <a:gd name="connsiteX1" fmla="*/ 534636 w 837850"/>
                    <a:gd name="connsiteY1" fmla="*/ 0 h 802095"/>
                    <a:gd name="connsiteX2" fmla="*/ 534636 w 837850"/>
                    <a:gd name="connsiteY2" fmla="*/ 292923 h 802095"/>
                    <a:gd name="connsiteX3" fmla="*/ 837850 w 837850"/>
                    <a:gd name="connsiteY3" fmla="*/ 802095 h 802095"/>
                    <a:gd name="connsiteX4" fmla="*/ 0 w 837850"/>
                    <a:gd name="connsiteY4" fmla="*/ 802095 h 802095"/>
                    <a:gd name="connsiteX5" fmla="*/ 303214 w 837850"/>
                    <a:gd name="connsiteY5" fmla="*/ 292923 h 802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7850" h="802095">
                      <a:moveTo>
                        <a:pt x="303214" y="0"/>
                      </a:moveTo>
                      <a:lnTo>
                        <a:pt x="534636" y="0"/>
                      </a:lnTo>
                      <a:lnTo>
                        <a:pt x="534636" y="292923"/>
                      </a:lnTo>
                      <a:lnTo>
                        <a:pt x="837850" y="802095"/>
                      </a:lnTo>
                      <a:lnTo>
                        <a:pt x="0" y="802095"/>
                      </a:lnTo>
                      <a:lnTo>
                        <a:pt x="303214" y="292923"/>
                      </a:lnTo>
                      <a:close/>
                    </a:path>
                  </a:pathLst>
                </a:custGeom>
                <a:solidFill>
                  <a:srgbClr val="FDCD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任意多边形 15"/>
                <p:cNvSpPr/>
                <p:nvPr/>
              </p:nvSpPr>
              <p:spPr>
                <a:xfrm>
                  <a:off x="3510648" y="3006904"/>
                  <a:ext cx="471552" cy="509377"/>
                </a:xfrm>
                <a:custGeom>
                  <a:avLst/>
                  <a:gdLst>
                    <a:gd name="connsiteX0" fmla="*/ 303214 w 837850"/>
                    <a:gd name="connsiteY0" fmla="*/ 0 h 802095"/>
                    <a:gd name="connsiteX1" fmla="*/ 534636 w 837850"/>
                    <a:gd name="connsiteY1" fmla="*/ 0 h 802095"/>
                    <a:gd name="connsiteX2" fmla="*/ 534636 w 837850"/>
                    <a:gd name="connsiteY2" fmla="*/ 292923 h 802095"/>
                    <a:gd name="connsiteX3" fmla="*/ 837850 w 837850"/>
                    <a:gd name="connsiteY3" fmla="*/ 802095 h 802095"/>
                    <a:gd name="connsiteX4" fmla="*/ 0 w 837850"/>
                    <a:gd name="connsiteY4" fmla="*/ 802095 h 802095"/>
                    <a:gd name="connsiteX5" fmla="*/ 303214 w 837850"/>
                    <a:gd name="connsiteY5" fmla="*/ 292923 h 802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7850" h="802095">
                      <a:moveTo>
                        <a:pt x="303214" y="0"/>
                      </a:moveTo>
                      <a:lnTo>
                        <a:pt x="534636" y="0"/>
                      </a:lnTo>
                      <a:lnTo>
                        <a:pt x="534636" y="292923"/>
                      </a:lnTo>
                      <a:lnTo>
                        <a:pt x="837850" y="802095"/>
                      </a:lnTo>
                      <a:lnTo>
                        <a:pt x="0" y="802095"/>
                      </a:lnTo>
                      <a:lnTo>
                        <a:pt x="303214" y="2929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grpSp>
      <p:sp>
        <p:nvSpPr>
          <p:cNvPr id="46082" name="文本框 36"/>
          <p:cNvSpPr txBox="1">
            <a:spLocks noChangeArrowheads="1"/>
          </p:cNvSpPr>
          <p:nvPr/>
        </p:nvSpPr>
        <p:spPr bwMode="auto">
          <a:xfrm>
            <a:off x="1181101" y="2709863"/>
            <a:ext cx="2095500" cy="3170099"/>
          </a:xfrm>
          <a:prstGeom prst="rect">
            <a:avLst/>
          </a:prstGeom>
          <a:noFill/>
          <a:ln w="9525">
            <a:noFill/>
            <a:miter lim="800000"/>
            <a:headEnd/>
            <a:tailEnd/>
          </a:ln>
        </p:spPr>
        <p:txBody>
          <a:bodyPr wrap="square">
            <a:spAutoFit/>
          </a:bodyPr>
          <a:lstStyle/>
          <a:p>
            <a:r>
              <a:rPr lang="zh-CN" altLang="zh-CN" sz="2000" b="1" dirty="0" smtClean="0"/>
              <a:t>一是</a:t>
            </a:r>
            <a:r>
              <a:rPr lang="zh-CN" altLang="zh-CN" sz="2000" dirty="0" smtClean="0"/>
              <a:t>明确了新入院儿童参加基本医疗保险可以随参随缴，可以及时享受医保待遇，解决了现在工作中儿童从入院后到办理医保前不能享受医保待遇的问题。</a:t>
            </a:r>
            <a:endParaRPr lang="zh-CN" altLang="en-US" sz="2000" dirty="0">
              <a:solidFill>
                <a:srgbClr val="595E64"/>
              </a:solidFill>
              <a:latin typeface="微软雅黑" pitchFamily="34" charset="-122"/>
              <a:ea typeface="微软雅黑" pitchFamily="34" charset="-122"/>
            </a:endParaRPr>
          </a:p>
        </p:txBody>
      </p:sp>
      <p:sp>
        <p:nvSpPr>
          <p:cNvPr id="46085" name="文本框 39"/>
          <p:cNvSpPr txBox="1">
            <a:spLocks noChangeArrowheads="1"/>
          </p:cNvSpPr>
          <p:nvPr/>
        </p:nvSpPr>
        <p:spPr bwMode="auto">
          <a:xfrm>
            <a:off x="3505200" y="2724150"/>
            <a:ext cx="2724150" cy="3562350"/>
          </a:xfrm>
          <a:prstGeom prst="rect">
            <a:avLst/>
          </a:prstGeom>
          <a:noFill/>
          <a:ln w="9525">
            <a:noFill/>
            <a:miter lim="800000"/>
            <a:headEnd/>
            <a:tailEnd/>
          </a:ln>
        </p:spPr>
        <p:txBody>
          <a:bodyPr wrap="square">
            <a:spAutoFit/>
          </a:bodyPr>
          <a:lstStyle/>
          <a:p>
            <a:r>
              <a:rPr lang="zh-CN" altLang="zh-CN" sz="2000" b="1" dirty="0" smtClean="0"/>
              <a:t>二是</a:t>
            </a:r>
            <a:r>
              <a:rPr lang="zh-CN" altLang="zh-CN" sz="2000" dirty="0" smtClean="0"/>
              <a:t>对于儿童福利机构移交安置的儿童，除监护权全部转移之外，还提出了委托代养的模式，由送托方支付相关费用，承接方负责抚养，一方面减轻承接方的财政压力，另一方面也保证儿童能有一个更利于成长的环境，实现儿童利益最大化。</a:t>
            </a:r>
            <a:endParaRPr lang="en-US" altLang="zh-CN" sz="2000" dirty="0">
              <a:solidFill>
                <a:srgbClr val="595E64"/>
              </a:solidFill>
              <a:latin typeface="微软雅黑" pitchFamily="34" charset="-122"/>
              <a:ea typeface="微软雅黑" pitchFamily="34" charset="-122"/>
            </a:endParaRPr>
          </a:p>
        </p:txBody>
      </p:sp>
      <p:sp>
        <p:nvSpPr>
          <p:cNvPr id="46087" name="文本框 41"/>
          <p:cNvSpPr txBox="1">
            <a:spLocks noChangeArrowheads="1"/>
          </p:cNvSpPr>
          <p:nvPr/>
        </p:nvSpPr>
        <p:spPr bwMode="auto">
          <a:xfrm>
            <a:off x="6343650" y="2781301"/>
            <a:ext cx="2533650" cy="3246300"/>
          </a:xfrm>
          <a:prstGeom prst="rect">
            <a:avLst/>
          </a:prstGeom>
          <a:noFill/>
          <a:ln w="9525">
            <a:noFill/>
            <a:miter lim="800000"/>
            <a:headEnd/>
            <a:tailEnd/>
          </a:ln>
        </p:spPr>
        <p:txBody>
          <a:bodyPr wrap="square">
            <a:spAutoFit/>
          </a:bodyPr>
          <a:lstStyle/>
          <a:p>
            <a:r>
              <a:rPr lang="zh-CN" altLang="zh-CN" sz="2000" b="1" dirty="0" smtClean="0"/>
              <a:t>三是</a:t>
            </a:r>
            <a:r>
              <a:rPr lang="zh-CN" altLang="zh-CN" sz="2000" dirty="0" smtClean="0"/>
              <a:t>鼓励有条件的儿童福利机构拓展服务范围，向其他儿童福利机构内长期监护儿童、机构外社会散居孤儿、事实无人抚养儿童和困难家庭残疾儿童、被收养的残疾儿童提供特殊教育、医疗和康复服务。</a:t>
            </a:r>
            <a:endParaRPr lang="en-US" altLang="zh-CN" sz="2000" dirty="0">
              <a:solidFill>
                <a:srgbClr val="595E64"/>
              </a:solidFill>
              <a:latin typeface="微软雅黑" pitchFamily="34" charset="-122"/>
              <a:ea typeface="微软雅黑" pitchFamily="34" charset="-122"/>
            </a:endParaRPr>
          </a:p>
        </p:txBody>
      </p:sp>
      <p:sp>
        <p:nvSpPr>
          <p:cNvPr id="46089" name="文本框 43"/>
          <p:cNvSpPr txBox="1">
            <a:spLocks noChangeArrowheads="1"/>
          </p:cNvSpPr>
          <p:nvPr/>
        </p:nvSpPr>
        <p:spPr bwMode="auto">
          <a:xfrm>
            <a:off x="8915400" y="2743201"/>
            <a:ext cx="3028950" cy="3785652"/>
          </a:xfrm>
          <a:prstGeom prst="rect">
            <a:avLst/>
          </a:prstGeom>
          <a:noFill/>
          <a:ln w="9525">
            <a:noFill/>
            <a:miter lim="800000"/>
            <a:headEnd/>
            <a:tailEnd/>
          </a:ln>
        </p:spPr>
        <p:txBody>
          <a:bodyPr wrap="square">
            <a:spAutoFit/>
          </a:bodyPr>
          <a:lstStyle/>
          <a:p>
            <a:r>
              <a:rPr lang="zh-CN" altLang="zh-CN" sz="2000" b="1" dirty="0" smtClean="0"/>
              <a:t>四是</a:t>
            </a:r>
            <a:r>
              <a:rPr lang="zh-CN" altLang="zh-CN" sz="2000" dirty="0" smtClean="0"/>
              <a:t>鼓励探索建立区域性儿童福利机构的养育模式，共享优质资源。个别养育儿童</a:t>
            </a:r>
            <a:r>
              <a:rPr lang="en-US" altLang="zh-CN" sz="2000" dirty="0" smtClean="0"/>
              <a:t>30</a:t>
            </a:r>
            <a:r>
              <a:rPr lang="zh-CN" altLang="zh-CN" sz="2000" dirty="0" smtClean="0"/>
              <a:t>人以下的设区市级儿童福利机构，可以通过跨区域合作实现资源共享，充分发挥现有设施设备功能和服务团队的作用，面向社会有需求的自闭症儿童、脑瘫儿童等开展特教和康复服务。</a:t>
            </a:r>
          </a:p>
          <a:p>
            <a:endParaRPr lang="en-US" altLang="zh-CN" sz="2000" dirty="0">
              <a:solidFill>
                <a:srgbClr val="595E64"/>
              </a:solidFill>
              <a:latin typeface="微软雅黑" pitchFamily="34" charset="-122"/>
              <a:ea typeface="微软雅黑" pitchFamily="34" charset="-122"/>
            </a:endParaRPr>
          </a:p>
        </p:txBody>
      </p:sp>
      <p:sp>
        <p:nvSpPr>
          <p:cNvPr id="46090" name="文本框 44"/>
          <p:cNvSpPr txBox="1">
            <a:spLocks noChangeArrowheads="1"/>
          </p:cNvSpPr>
          <p:nvPr/>
        </p:nvSpPr>
        <p:spPr bwMode="auto">
          <a:xfrm>
            <a:off x="633413" y="146050"/>
            <a:ext cx="3589337" cy="523875"/>
          </a:xfrm>
          <a:prstGeom prst="rect">
            <a:avLst/>
          </a:prstGeom>
          <a:noFill/>
          <a:ln w="9525">
            <a:noFill/>
            <a:miter lim="800000"/>
            <a:headEnd/>
            <a:tailEnd/>
          </a:ln>
        </p:spPr>
        <p:txBody>
          <a:bodyPr>
            <a:spAutoFit/>
          </a:bodyPr>
          <a:lstStyle/>
          <a:p>
            <a:r>
              <a:rPr lang="zh-CN" altLang="en-US" sz="2800">
                <a:solidFill>
                  <a:schemeClr val="bg1"/>
                </a:solidFill>
                <a:latin typeface="微软雅黑" pitchFamily="34" charset="-122"/>
                <a:ea typeface="微软雅黑" pitchFamily="34" charset="-122"/>
              </a:rPr>
              <a:t>点此输入标题</a:t>
            </a:r>
          </a:p>
        </p:txBody>
      </p:sp>
      <p:sp>
        <p:nvSpPr>
          <p:cNvPr id="38" name="矩形 37"/>
          <p:cNvSpPr/>
          <p:nvPr/>
        </p:nvSpPr>
        <p:spPr>
          <a:xfrm>
            <a:off x="0" y="0"/>
            <a:ext cx="10267950" cy="914400"/>
          </a:xfrm>
          <a:prstGeom prst="rect">
            <a:avLst/>
          </a:prstGeom>
          <a:solidFill>
            <a:srgbClr val="1B90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9" name="文本框 5"/>
          <p:cNvSpPr txBox="1">
            <a:spLocks noChangeArrowheads="1"/>
          </p:cNvSpPr>
          <p:nvPr/>
        </p:nvSpPr>
        <p:spPr bwMode="auto">
          <a:xfrm>
            <a:off x="0" y="0"/>
            <a:ext cx="6686550" cy="707886"/>
          </a:xfrm>
          <a:prstGeom prst="rect">
            <a:avLst/>
          </a:prstGeom>
          <a:noFill/>
          <a:ln w="9525">
            <a:noFill/>
            <a:miter lim="800000"/>
            <a:headEnd/>
            <a:tailEnd/>
          </a:ln>
        </p:spPr>
        <p:txBody>
          <a:bodyPr wrap="square">
            <a:spAutoFit/>
          </a:bodyPr>
          <a:lstStyle/>
          <a:p>
            <a:pPr algn="ctr"/>
            <a:r>
              <a:rPr lang="zh-CN" altLang="en-US" sz="4000" b="1" dirty="0" smtClean="0">
                <a:solidFill>
                  <a:schemeClr val="bg1"/>
                </a:solidFill>
                <a:latin typeface="微软雅黑" pitchFamily="34" charset="-122"/>
                <a:ea typeface="微软雅黑" pitchFamily="34" charset="-122"/>
              </a:rPr>
              <a:t>制度创新方面的主要措施</a:t>
            </a:r>
            <a:endParaRPr lang="zh-CN" altLang="en-US" sz="4000" b="1" dirty="0">
              <a:solidFill>
                <a:schemeClr val="bg1"/>
              </a:solidFill>
              <a:latin typeface="微软雅黑" pitchFamily="34" charset="-122"/>
              <a:ea typeface="微软雅黑" pitchFamily="34" charset="-122"/>
            </a:endParaRPr>
          </a:p>
        </p:txBody>
      </p:sp>
    </p:spTree>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文本框 42"/>
          <p:cNvSpPr txBox="1">
            <a:spLocks noChangeArrowheads="1"/>
          </p:cNvSpPr>
          <p:nvPr/>
        </p:nvSpPr>
        <p:spPr bwMode="auto">
          <a:xfrm>
            <a:off x="1449388" y="1804988"/>
            <a:ext cx="561975" cy="522287"/>
          </a:xfrm>
          <a:prstGeom prst="rect">
            <a:avLst/>
          </a:prstGeom>
          <a:noFill/>
          <a:ln w="9525">
            <a:noFill/>
            <a:miter lim="800000"/>
            <a:headEnd/>
            <a:tailEnd/>
          </a:ln>
        </p:spPr>
        <p:txBody>
          <a:bodyPr>
            <a:spAutoFit/>
          </a:bodyPr>
          <a:lstStyle/>
          <a:p>
            <a:r>
              <a:rPr lang="en-US" altLang="zh-CN" sz="2800">
                <a:solidFill>
                  <a:schemeClr val="bg1"/>
                </a:solidFill>
                <a:latin typeface="微软雅黑" pitchFamily="34" charset="-122"/>
                <a:ea typeface="微软雅黑" pitchFamily="34" charset="-122"/>
              </a:rPr>
              <a:t>A</a:t>
            </a:r>
            <a:endParaRPr lang="zh-CN" altLang="en-US" sz="2800">
              <a:solidFill>
                <a:schemeClr val="bg1"/>
              </a:solidFill>
              <a:latin typeface="微软雅黑" pitchFamily="34" charset="-122"/>
              <a:ea typeface="微软雅黑" pitchFamily="34" charset="-122"/>
            </a:endParaRPr>
          </a:p>
        </p:txBody>
      </p:sp>
      <p:sp>
        <p:nvSpPr>
          <p:cNvPr id="30726" name="文本框 43"/>
          <p:cNvSpPr txBox="1">
            <a:spLocks noChangeArrowheads="1"/>
          </p:cNvSpPr>
          <p:nvPr/>
        </p:nvSpPr>
        <p:spPr bwMode="auto">
          <a:xfrm>
            <a:off x="1449388" y="2697163"/>
            <a:ext cx="561975" cy="522287"/>
          </a:xfrm>
          <a:prstGeom prst="rect">
            <a:avLst/>
          </a:prstGeom>
          <a:noFill/>
          <a:ln w="9525">
            <a:noFill/>
            <a:miter lim="800000"/>
            <a:headEnd/>
            <a:tailEnd/>
          </a:ln>
        </p:spPr>
        <p:txBody>
          <a:bodyPr>
            <a:spAutoFit/>
          </a:bodyPr>
          <a:lstStyle/>
          <a:p>
            <a:r>
              <a:rPr lang="en-US" altLang="zh-CN" sz="2800">
                <a:solidFill>
                  <a:schemeClr val="bg1"/>
                </a:solidFill>
                <a:latin typeface="微软雅黑" pitchFamily="34" charset="-122"/>
                <a:ea typeface="微软雅黑" pitchFamily="34" charset="-122"/>
              </a:rPr>
              <a:t>B</a:t>
            </a:r>
            <a:endParaRPr lang="zh-CN" altLang="en-US" sz="2800">
              <a:solidFill>
                <a:schemeClr val="bg1"/>
              </a:solidFill>
              <a:latin typeface="微软雅黑" pitchFamily="34" charset="-122"/>
              <a:ea typeface="微软雅黑" pitchFamily="34" charset="-122"/>
            </a:endParaRPr>
          </a:p>
        </p:txBody>
      </p:sp>
      <p:graphicFrame>
        <p:nvGraphicFramePr>
          <p:cNvPr id="30734" name="图表 9"/>
          <p:cNvGraphicFramePr>
            <a:graphicFrameLocks/>
          </p:cNvGraphicFramePr>
          <p:nvPr/>
        </p:nvGraphicFramePr>
        <p:xfrm>
          <a:off x="7010400" y="2095500"/>
          <a:ext cx="5181600" cy="3314700"/>
        </p:xfrm>
        <a:graphic>
          <a:graphicData uri="http://schemas.openxmlformats.org/presentationml/2006/ole">
            <mc:AlternateContent xmlns:mc="http://schemas.openxmlformats.org/markup-compatibility/2006">
              <mc:Choice xmlns:v="urn:schemas-microsoft-com:vml" Requires="v">
                <p:oleObj spid="_x0000_s73731" r:id="rId4" imgW="6364776" imgH="4279763" progId="Excel.Sheet.8">
                  <p:embed/>
                </p:oleObj>
              </mc:Choice>
              <mc:Fallback>
                <p:oleObj r:id="rId4" imgW="6364776" imgH="4279763" progId="Excel.Sheet.8">
                  <p:embed/>
                  <p:pic>
                    <p:nvPicPr>
                      <p:cNvPr id="0" name="图表 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2095500"/>
                        <a:ext cx="5181600" cy="331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552450" y="2133600"/>
            <a:ext cx="7372350" cy="2677656"/>
          </a:xfrm>
          <a:prstGeom prst="rect">
            <a:avLst/>
          </a:prstGeom>
          <a:noFill/>
        </p:spPr>
        <p:txBody>
          <a:bodyPr wrap="square" rtlCol="0">
            <a:spAutoFit/>
          </a:bodyPr>
          <a:lstStyle/>
          <a:p>
            <a:r>
              <a:rPr lang="en-US" altLang="zh-CN" sz="2800" dirty="0" smtClean="0"/>
              <a:t>2021</a:t>
            </a:r>
            <a:r>
              <a:rPr lang="zh-CN" altLang="zh-CN" sz="2800" dirty="0" smtClean="0"/>
              <a:t>年</a:t>
            </a:r>
            <a:r>
              <a:rPr lang="en-US" altLang="zh-CN" sz="2800" dirty="0" smtClean="0"/>
              <a:t>9</a:t>
            </a:r>
            <a:r>
              <a:rPr lang="zh-CN" altLang="zh-CN" sz="2800" dirty="0" smtClean="0"/>
              <a:t>月</a:t>
            </a:r>
            <a:r>
              <a:rPr lang="en-US" altLang="zh-CN" sz="2800" dirty="0" smtClean="0"/>
              <a:t>30</a:t>
            </a:r>
            <a:r>
              <a:rPr lang="zh-CN" altLang="zh-CN" sz="2800" dirty="0" smtClean="0"/>
              <a:t>日，自治区民政厅、自治区党委编办等</a:t>
            </a:r>
            <a:r>
              <a:rPr lang="en-US" altLang="zh-CN" sz="2800" dirty="0" smtClean="0"/>
              <a:t>15</a:t>
            </a:r>
            <a:r>
              <a:rPr lang="zh-CN" altLang="zh-CN" sz="2800" dirty="0" smtClean="0"/>
              <a:t>个部门联合印发了《关于进一步推进儿童福利机构优化提质和创新转型高质量发展实施方案》（桂民发﹝</a:t>
            </a:r>
            <a:r>
              <a:rPr lang="en-US" altLang="zh-CN" sz="2800" dirty="0" smtClean="0"/>
              <a:t>2021</a:t>
            </a:r>
            <a:r>
              <a:rPr lang="zh-CN" altLang="zh-CN" sz="2800" dirty="0" smtClean="0"/>
              <a:t>﹞</a:t>
            </a:r>
            <a:r>
              <a:rPr lang="en-US" altLang="zh-CN" sz="2800" dirty="0" smtClean="0"/>
              <a:t>38</a:t>
            </a:r>
            <a:r>
              <a:rPr lang="zh-CN" altLang="zh-CN" sz="2800" dirty="0" smtClean="0"/>
              <a:t>号）（以下简称《实施方案》），为帮助社会各界理解该项工作，现就《实施方案》作如下政策解读。</a:t>
            </a:r>
            <a:endParaRPr lang="zh-CN" altLang="zh-CN" sz="2800" dirty="0"/>
          </a:p>
        </p:txBody>
      </p:sp>
    </p:spTree>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3611563" cy="6858000"/>
          </a:xfrm>
          <a:prstGeom prst="rect">
            <a:avLst/>
          </a:prstGeom>
          <a:solidFill>
            <a:srgbClr val="009999"/>
          </a:solidFill>
          <a:ln/>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endParaRPr lang="zh-CN" altLang="en-US"/>
          </a:p>
        </p:txBody>
      </p:sp>
      <p:sp>
        <p:nvSpPr>
          <p:cNvPr id="29698" name="文本框 5"/>
          <p:cNvSpPr txBox="1">
            <a:spLocks noChangeArrowheads="1"/>
          </p:cNvSpPr>
          <p:nvPr/>
        </p:nvSpPr>
        <p:spPr bwMode="auto">
          <a:xfrm>
            <a:off x="0" y="2000250"/>
            <a:ext cx="3047999" cy="1569660"/>
          </a:xfrm>
          <a:prstGeom prst="rect">
            <a:avLst/>
          </a:prstGeom>
          <a:noFill/>
          <a:ln w="9525">
            <a:noFill/>
            <a:miter lim="800000"/>
            <a:headEnd/>
            <a:tailEnd/>
          </a:ln>
        </p:spPr>
        <p:txBody>
          <a:bodyPr wrap="square">
            <a:spAutoFit/>
          </a:bodyPr>
          <a:lstStyle/>
          <a:p>
            <a:pPr algn="ctr"/>
            <a:r>
              <a:rPr lang="zh-CN" altLang="en-US" sz="4800" b="1" dirty="0" smtClean="0">
                <a:solidFill>
                  <a:schemeClr val="bg1"/>
                </a:solidFill>
                <a:latin typeface="微软雅黑" pitchFamily="34" charset="-122"/>
                <a:ea typeface="微软雅黑" pitchFamily="34" charset="-122"/>
              </a:rPr>
              <a:t>总体思路和目标</a:t>
            </a:r>
            <a:endParaRPr lang="zh-CN" altLang="en-US" sz="4800" b="1" dirty="0">
              <a:solidFill>
                <a:schemeClr val="bg1"/>
              </a:solidFill>
              <a:latin typeface="微软雅黑" pitchFamily="34" charset="-122"/>
              <a:ea typeface="微软雅黑" pitchFamily="34" charset="-122"/>
            </a:endParaRPr>
          </a:p>
        </p:txBody>
      </p:sp>
      <p:grpSp>
        <p:nvGrpSpPr>
          <p:cNvPr id="23" name="组合 22"/>
          <p:cNvGrpSpPr/>
          <p:nvPr/>
        </p:nvGrpSpPr>
        <p:grpSpPr>
          <a:xfrm>
            <a:off x="2507029" y="2762259"/>
            <a:ext cx="465354" cy="469881"/>
            <a:chOff x="2099842" y="1975504"/>
            <a:chExt cx="823123" cy="831130"/>
          </a:xfrm>
          <a:solidFill>
            <a:schemeClr val="bg1"/>
          </a:solidFill>
        </p:grpSpPr>
        <p:sp>
          <p:nvSpPr>
            <p:cNvPr id="24" name="等腰三角形 23"/>
            <p:cNvSpPr/>
            <p:nvPr/>
          </p:nvSpPr>
          <p:spPr>
            <a:xfrm rot="19813541" flipH="1">
              <a:off x="2099842" y="1975504"/>
              <a:ext cx="443524" cy="38608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5" name="等腰三角形 24"/>
            <p:cNvSpPr/>
            <p:nvPr/>
          </p:nvSpPr>
          <p:spPr>
            <a:xfrm rot="19813541" flipH="1">
              <a:off x="2099844" y="2420553"/>
              <a:ext cx="443524" cy="38608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6" name="等腰三角形 25"/>
            <p:cNvSpPr/>
            <p:nvPr/>
          </p:nvSpPr>
          <p:spPr>
            <a:xfrm rot="19813541" flipH="1">
              <a:off x="2479441" y="2198028"/>
              <a:ext cx="443524" cy="38608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29700" name="组合 1"/>
          <p:cNvGrpSpPr>
            <a:grpSpLocks/>
          </p:cNvGrpSpPr>
          <p:nvPr/>
        </p:nvGrpSpPr>
        <p:grpSpPr bwMode="auto">
          <a:xfrm>
            <a:off x="4586287" y="762000"/>
            <a:ext cx="6691313" cy="4832092"/>
            <a:chOff x="4585513" y="-853602"/>
            <a:chExt cx="6691668" cy="4836847"/>
          </a:xfrm>
        </p:grpSpPr>
        <p:sp>
          <p:nvSpPr>
            <p:cNvPr id="8" name="等腰三角形 7"/>
            <p:cNvSpPr/>
            <p:nvPr/>
          </p:nvSpPr>
          <p:spPr>
            <a:xfrm rot="5400000" flipH="1">
              <a:off x="4552727" y="1121019"/>
              <a:ext cx="518034" cy="452461"/>
            </a:xfrm>
            <a:prstGeom prst="triangle">
              <a:avLst/>
            </a:prstGeom>
            <a:solidFill>
              <a:srgbClr val="1B90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9711" name="文本框 14"/>
            <p:cNvSpPr txBox="1">
              <a:spLocks noChangeArrowheads="1"/>
            </p:cNvSpPr>
            <p:nvPr/>
          </p:nvSpPr>
          <p:spPr bwMode="auto">
            <a:xfrm>
              <a:off x="5285429" y="1054863"/>
              <a:ext cx="1932494" cy="584775"/>
            </a:xfrm>
            <a:prstGeom prst="rect">
              <a:avLst/>
            </a:prstGeom>
            <a:noFill/>
            <a:ln w="9525">
              <a:noFill/>
              <a:miter lim="800000"/>
              <a:headEnd/>
              <a:tailEnd/>
            </a:ln>
          </p:spPr>
          <p:txBody>
            <a:bodyPr>
              <a:spAutoFit/>
            </a:bodyPr>
            <a:lstStyle/>
            <a:p>
              <a:endParaRPr lang="zh-CN" altLang="en-US" sz="3200" b="1" dirty="0">
                <a:solidFill>
                  <a:srgbClr val="595E64"/>
                </a:solidFill>
                <a:latin typeface="微软雅黑" pitchFamily="34" charset="-122"/>
                <a:ea typeface="微软雅黑" pitchFamily="34" charset="-122"/>
              </a:endParaRPr>
            </a:p>
          </p:txBody>
        </p:sp>
        <p:sp>
          <p:nvSpPr>
            <p:cNvPr id="29712" name="文本框 18"/>
            <p:cNvSpPr txBox="1">
              <a:spLocks noChangeArrowheads="1"/>
            </p:cNvSpPr>
            <p:nvPr/>
          </p:nvSpPr>
          <p:spPr bwMode="auto">
            <a:xfrm>
              <a:off x="5218960" y="-853602"/>
              <a:ext cx="6058221" cy="4836847"/>
            </a:xfrm>
            <a:prstGeom prst="rect">
              <a:avLst/>
            </a:prstGeom>
            <a:noFill/>
            <a:ln w="9525">
              <a:noFill/>
              <a:miter lim="800000"/>
              <a:headEnd/>
              <a:tailEnd/>
            </a:ln>
          </p:spPr>
          <p:txBody>
            <a:bodyPr wrap="square">
              <a:spAutoFit/>
            </a:bodyPr>
            <a:lstStyle/>
            <a:p>
              <a:r>
                <a:rPr lang="zh-CN" altLang="zh-CN" sz="2800" dirty="0" smtClean="0"/>
                <a:t>《实施方案》坚持优化提质和创新转型并重，着力在固根基、扬优势、补短板、强弱项上下功夫，设区市级儿童福利机构按照集中收留抚养本辖区民政部门长期监护儿童的要求完成优化提质，承担集中养育本行政区域内由民政部门长期监护儿童的功能。县级儿童福利机构原则上应当创新转型为未成年人救助保护机构。到</a:t>
              </a:r>
              <a:r>
                <a:rPr lang="en-US" altLang="zh-CN" sz="2800" dirty="0" smtClean="0"/>
                <a:t>2025</a:t>
              </a:r>
              <a:r>
                <a:rPr lang="zh-CN" altLang="zh-CN" sz="2800" dirty="0" smtClean="0"/>
                <a:t>年底，全区培育发展</a:t>
              </a:r>
              <a:r>
                <a:rPr lang="en-US" altLang="zh-CN" sz="2800" dirty="0" smtClean="0"/>
                <a:t>2</a:t>
              </a:r>
              <a:r>
                <a:rPr lang="zh-CN" altLang="zh-CN" sz="2800" dirty="0" smtClean="0"/>
                <a:t>个以上儿童福利机构高质量示范院。</a:t>
              </a:r>
              <a:endParaRPr lang="zh-CN" altLang="en-US" sz="2800" b="1" dirty="0">
                <a:latin typeface="微软雅黑" pitchFamily="34" charset="-122"/>
                <a:ea typeface="微软雅黑" pitchFamily="34" charset="-122"/>
              </a:endParaRPr>
            </a:p>
          </p:txBody>
        </p:sp>
      </p:grpSp>
    </p:spTree>
  </p:cSld>
  <p:clrMapOvr>
    <a:masterClrMapping/>
  </p:clrMapOvr>
  <p:transition spd="slow">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9467850" cy="1333500"/>
          </a:xfrm>
          <a:prstGeom prst="rect">
            <a:avLst/>
          </a:prstGeom>
          <a:solidFill>
            <a:srgbClr val="1B90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4000" dirty="0" smtClean="0">
                <a:latin typeface="方正黑体_GBK" pitchFamily="2" charset="-122"/>
                <a:ea typeface="方正黑体_GBK" pitchFamily="2" charset="-122"/>
              </a:rPr>
              <a:t>一、设区市级儿童福利机构</a:t>
            </a:r>
            <a:r>
              <a:rPr lang="zh-CN" altLang="en-US" sz="4000" dirty="0" smtClean="0">
                <a:solidFill>
                  <a:schemeClr val="bg1"/>
                </a:solidFill>
                <a:latin typeface="方正黑体_GBK" pitchFamily="2" charset="-122"/>
                <a:ea typeface="方正黑体_GBK" pitchFamily="2" charset="-122"/>
              </a:rPr>
              <a:t>优化提质</a:t>
            </a:r>
            <a:endParaRPr lang="zh-CN" altLang="en-US" sz="4000" dirty="0">
              <a:solidFill>
                <a:schemeClr val="bg1"/>
              </a:solidFill>
              <a:latin typeface="方正黑体_GBK" pitchFamily="2" charset="-122"/>
              <a:ea typeface="方正黑体_GBK" pitchFamily="2" charset="-122"/>
            </a:endParaRPr>
          </a:p>
        </p:txBody>
      </p:sp>
      <p:sp>
        <p:nvSpPr>
          <p:cNvPr id="28674" name="文本框 5"/>
          <p:cNvSpPr txBox="1">
            <a:spLocks noChangeArrowheads="1"/>
          </p:cNvSpPr>
          <p:nvPr/>
        </p:nvSpPr>
        <p:spPr bwMode="auto">
          <a:xfrm>
            <a:off x="1008063" y="2646363"/>
            <a:ext cx="1595437" cy="831850"/>
          </a:xfrm>
          <a:prstGeom prst="rect">
            <a:avLst/>
          </a:prstGeom>
          <a:noFill/>
          <a:ln w="9525">
            <a:noFill/>
            <a:miter lim="800000"/>
            <a:headEnd/>
            <a:tailEnd/>
          </a:ln>
        </p:spPr>
        <p:txBody>
          <a:bodyPr>
            <a:spAutoFit/>
          </a:bodyPr>
          <a:lstStyle/>
          <a:p>
            <a:r>
              <a:rPr lang="zh-CN" altLang="en-US" sz="4800" b="1">
                <a:solidFill>
                  <a:schemeClr val="bg1"/>
                </a:solidFill>
                <a:latin typeface="微软雅黑" pitchFamily="34" charset="-122"/>
                <a:ea typeface="微软雅黑" pitchFamily="34" charset="-122"/>
              </a:rPr>
              <a:t>目录</a:t>
            </a:r>
          </a:p>
        </p:txBody>
      </p:sp>
      <p:grpSp>
        <p:nvGrpSpPr>
          <p:cNvPr id="23" name="组合 22"/>
          <p:cNvGrpSpPr/>
          <p:nvPr/>
        </p:nvGrpSpPr>
        <p:grpSpPr>
          <a:xfrm>
            <a:off x="2507029" y="2762259"/>
            <a:ext cx="465354" cy="469881"/>
            <a:chOff x="2099842" y="1975504"/>
            <a:chExt cx="823123" cy="831130"/>
          </a:xfrm>
          <a:solidFill>
            <a:schemeClr val="bg1"/>
          </a:solidFill>
        </p:grpSpPr>
        <p:sp>
          <p:nvSpPr>
            <p:cNvPr id="24" name="等腰三角形 23"/>
            <p:cNvSpPr/>
            <p:nvPr/>
          </p:nvSpPr>
          <p:spPr>
            <a:xfrm rot="19813541" flipH="1">
              <a:off x="2099842" y="1975504"/>
              <a:ext cx="443524" cy="38608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5" name="等腰三角形 24"/>
            <p:cNvSpPr/>
            <p:nvPr/>
          </p:nvSpPr>
          <p:spPr>
            <a:xfrm rot="19813541" flipH="1">
              <a:off x="2099844" y="2420553"/>
              <a:ext cx="443524" cy="38608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6" name="等腰三角形 25"/>
            <p:cNvSpPr/>
            <p:nvPr/>
          </p:nvSpPr>
          <p:spPr>
            <a:xfrm rot="19813541" flipH="1">
              <a:off x="2479441" y="2198028"/>
              <a:ext cx="443524" cy="38608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28679" name="文本框 15"/>
          <p:cNvSpPr txBox="1">
            <a:spLocks noChangeArrowheads="1"/>
          </p:cNvSpPr>
          <p:nvPr/>
        </p:nvSpPr>
        <p:spPr bwMode="auto">
          <a:xfrm>
            <a:off x="647700" y="3009901"/>
            <a:ext cx="5314950" cy="523220"/>
          </a:xfrm>
          <a:prstGeom prst="rect">
            <a:avLst/>
          </a:prstGeom>
          <a:noFill/>
          <a:ln w="9525">
            <a:noFill/>
            <a:miter lim="800000"/>
            <a:headEnd/>
            <a:tailEnd/>
          </a:ln>
        </p:spPr>
        <p:txBody>
          <a:bodyPr wrap="square">
            <a:spAutoFit/>
          </a:bodyPr>
          <a:lstStyle/>
          <a:p>
            <a:r>
              <a:rPr lang="zh-CN" altLang="en-US" sz="2800" b="1" dirty="0" smtClean="0">
                <a:solidFill>
                  <a:srgbClr val="595E64"/>
                </a:solidFill>
                <a:latin typeface="微软雅黑" pitchFamily="34" charset="-122"/>
                <a:ea typeface="微软雅黑" pitchFamily="34" charset="-122"/>
              </a:rPr>
              <a:t>（一）</a:t>
            </a:r>
            <a:r>
              <a:rPr lang="zh-CN" altLang="zh-CN" sz="2800" b="1" dirty="0" smtClean="0">
                <a:solidFill>
                  <a:srgbClr val="595E64"/>
                </a:solidFill>
                <a:latin typeface="微软雅黑" pitchFamily="34" charset="-122"/>
                <a:ea typeface="微软雅黑" pitchFamily="34" charset="-122"/>
              </a:rPr>
              <a:t>接收抚养和送养工作</a:t>
            </a:r>
            <a:endParaRPr lang="zh-CN" altLang="en-US" sz="2800" b="1" dirty="0">
              <a:solidFill>
                <a:srgbClr val="595E64"/>
              </a:solidFill>
              <a:latin typeface="微软雅黑" pitchFamily="34" charset="-122"/>
              <a:ea typeface="微软雅黑" pitchFamily="34" charset="-122"/>
            </a:endParaRPr>
          </a:p>
        </p:txBody>
      </p:sp>
      <p:sp>
        <p:nvSpPr>
          <p:cNvPr id="28680" name="文本框 19"/>
          <p:cNvSpPr txBox="1">
            <a:spLocks noChangeArrowheads="1"/>
          </p:cNvSpPr>
          <p:nvPr/>
        </p:nvSpPr>
        <p:spPr bwMode="auto">
          <a:xfrm>
            <a:off x="5238750" y="2933700"/>
            <a:ext cx="6229350" cy="1607759"/>
          </a:xfrm>
          <a:prstGeom prst="rect">
            <a:avLst/>
          </a:prstGeom>
          <a:noFill/>
          <a:ln w="9525">
            <a:noFill/>
            <a:miter lim="800000"/>
            <a:headEnd/>
            <a:tailEnd/>
          </a:ln>
        </p:spPr>
        <p:txBody>
          <a:bodyPr wrap="square">
            <a:spAutoFit/>
          </a:bodyPr>
          <a:lstStyle/>
          <a:p>
            <a:pPr>
              <a:buClr>
                <a:srgbClr val="92D050"/>
              </a:buClr>
              <a:buFont typeface="Wingdings" pitchFamily="2" charset="2"/>
              <a:buChar char="u"/>
            </a:pPr>
            <a:r>
              <a:rPr lang="zh-CN" altLang="zh-CN" sz="2400" dirty="0" smtClean="0"/>
              <a:t>鼓励儿童福利机构采取院内集中养育、模拟家庭养育、家庭寄养等方式进行安置，要求开展儿童抚养综合评估，鼓励各地探索国内家庭收养病残儿童制度。</a:t>
            </a:r>
            <a:endParaRPr lang="zh-CN" altLang="en-US" sz="2400" dirty="0">
              <a:solidFill>
                <a:srgbClr val="595E64"/>
              </a:solidFill>
              <a:latin typeface="微软雅黑" pitchFamily="34" charset="-122"/>
              <a:ea typeface="微软雅黑" pitchFamily="34" charset="-122"/>
            </a:endParaRPr>
          </a:p>
        </p:txBody>
      </p:sp>
      <p:sp>
        <p:nvSpPr>
          <p:cNvPr id="27" name="等腰三角形 26"/>
          <p:cNvSpPr/>
          <p:nvPr/>
        </p:nvSpPr>
        <p:spPr>
          <a:xfrm rot="5400000" flipH="1">
            <a:off x="304007" y="3004344"/>
            <a:ext cx="519112" cy="450850"/>
          </a:xfrm>
          <a:prstGeom prst="triangle">
            <a:avLst/>
          </a:prstGeom>
          <a:solidFill>
            <a:srgbClr val="93B78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8685" name="文本框 17"/>
          <p:cNvSpPr txBox="1">
            <a:spLocks noChangeArrowheads="1"/>
          </p:cNvSpPr>
          <p:nvPr/>
        </p:nvSpPr>
        <p:spPr bwMode="auto">
          <a:xfrm>
            <a:off x="541338" y="4970463"/>
            <a:ext cx="4202112" cy="523220"/>
          </a:xfrm>
          <a:prstGeom prst="rect">
            <a:avLst/>
          </a:prstGeom>
          <a:noFill/>
          <a:ln w="9525">
            <a:noFill/>
            <a:miter lim="800000"/>
            <a:headEnd/>
            <a:tailEnd/>
          </a:ln>
        </p:spPr>
        <p:txBody>
          <a:bodyPr wrap="square">
            <a:spAutoFit/>
          </a:bodyPr>
          <a:lstStyle/>
          <a:p>
            <a:r>
              <a:rPr lang="zh-CN" altLang="en-US" sz="2800" b="1" dirty="0" smtClean="0">
                <a:solidFill>
                  <a:srgbClr val="595E64"/>
                </a:solidFill>
                <a:latin typeface="微软雅黑" pitchFamily="34" charset="-122"/>
                <a:ea typeface="微软雅黑" pitchFamily="34" charset="-122"/>
              </a:rPr>
              <a:t>（二）优化儿童养育能力</a:t>
            </a:r>
            <a:endParaRPr lang="zh-CN" altLang="en-US" sz="2800" b="1" dirty="0">
              <a:solidFill>
                <a:srgbClr val="595E64"/>
              </a:solidFill>
              <a:latin typeface="微软雅黑" pitchFamily="34" charset="-122"/>
              <a:ea typeface="微软雅黑" pitchFamily="34" charset="-122"/>
            </a:endParaRPr>
          </a:p>
        </p:txBody>
      </p:sp>
      <p:sp>
        <p:nvSpPr>
          <p:cNvPr id="28686" name="文本框 21"/>
          <p:cNvSpPr txBox="1">
            <a:spLocks noChangeArrowheads="1"/>
          </p:cNvSpPr>
          <p:nvPr/>
        </p:nvSpPr>
        <p:spPr bwMode="auto">
          <a:xfrm>
            <a:off x="5219700" y="4953000"/>
            <a:ext cx="6019800" cy="1588711"/>
          </a:xfrm>
          <a:prstGeom prst="rect">
            <a:avLst/>
          </a:prstGeom>
          <a:noFill/>
          <a:ln w="9525">
            <a:noFill/>
            <a:miter lim="800000"/>
            <a:headEnd/>
            <a:tailEnd/>
          </a:ln>
        </p:spPr>
        <p:txBody>
          <a:bodyPr wrap="square">
            <a:spAutoFit/>
          </a:bodyPr>
          <a:lstStyle/>
          <a:p>
            <a:pPr>
              <a:buClr>
                <a:srgbClr val="FFC000"/>
              </a:buClr>
              <a:buFont typeface="Wingdings" pitchFamily="2" charset="2"/>
              <a:buChar char="u"/>
            </a:pPr>
            <a:r>
              <a:rPr lang="zh-CN" altLang="zh-CN" sz="2400" dirty="0" smtClean="0"/>
              <a:t>按照《儿童福利机构管理办法》和《儿童福利机构基本规范》的要求做好儿童养育、医疗护理、康复保健、特殊教育、社会工作等服务保障，加强相关人员培训。</a:t>
            </a:r>
            <a:endParaRPr lang="zh-CN" altLang="en-US" sz="2400" dirty="0">
              <a:solidFill>
                <a:srgbClr val="595E64"/>
              </a:solidFill>
              <a:latin typeface="微软雅黑" pitchFamily="34" charset="-122"/>
              <a:ea typeface="微软雅黑" pitchFamily="34" charset="-122"/>
            </a:endParaRPr>
          </a:p>
        </p:txBody>
      </p:sp>
      <p:sp>
        <p:nvSpPr>
          <p:cNvPr id="30" name="等腰三角形 29"/>
          <p:cNvSpPr/>
          <p:nvPr/>
        </p:nvSpPr>
        <p:spPr>
          <a:xfrm rot="5400000" flipH="1">
            <a:off x="284956" y="5076034"/>
            <a:ext cx="519113" cy="450850"/>
          </a:xfrm>
          <a:prstGeom prst="triangle">
            <a:avLst/>
          </a:prstGeom>
          <a:solidFill>
            <a:srgbClr val="FDCD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0" name="TextBox 19"/>
          <p:cNvSpPr txBox="1"/>
          <p:nvPr/>
        </p:nvSpPr>
        <p:spPr>
          <a:xfrm>
            <a:off x="1028700" y="1543050"/>
            <a:ext cx="9906000" cy="1107996"/>
          </a:xfrm>
          <a:prstGeom prst="rect">
            <a:avLst/>
          </a:prstGeom>
          <a:noFill/>
        </p:spPr>
        <p:txBody>
          <a:bodyPr wrap="square" rtlCol="0">
            <a:spAutoFit/>
          </a:bodyPr>
          <a:lstStyle/>
          <a:p>
            <a:r>
              <a:rPr lang="zh-CN" altLang="zh-CN" sz="2400" dirty="0" smtClean="0">
                <a:latin typeface="黑体" pitchFamily="49" charset="-122"/>
                <a:ea typeface="黑体" pitchFamily="49" charset="-122"/>
              </a:rPr>
              <a:t>设区市级儿童福利机构要按照高质量发展的要求，着力推进儿童养育、医疗、康复、教育、社会工作一体化发展。</a:t>
            </a:r>
          </a:p>
          <a:p>
            <a:endParaRPr lang="zh-CN" altLang="en-US" dirty="0"/>
          </a:p>
        </p:txBody>
      </p:sp>
    </p:spTree>
  </p:cSld>
  <p:clrMapOvr>
    <a:masterClrMapping/>
  </p:clrMapOvr>
  <p:transition spd="slow">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9467850" cy="1333500"/>
          </a:xfrm>
          <a:prstGeom prst="rect">
            <a:avLst/>
          </a:prstGeom>
          <a:solidFill>
            <a:srgbClr val="1B90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4000" dirty="0" smtClean="0">
                <a:latin typeface="方正黑体_GBK" pitchFamily="2" charset="-122"/>
                <a:ea typeface="方正黑体_GBK" pitchFamily="2" charset="-122"/>
              </a:rPr>
              <a:t>一、设区市级儿童福利机构</a:t>
            </a:r>
            <a:r>
              <a:rPr lang="zh-CN" altLang="en-US" sz="4000" dirty="0" smtClean="0">
                <a:solidFill>
                  <a:schemeClr val="bg1"/>
                </a:solidFill>
                <a:latin typeface="方正黑体_GBK" pitchFamily="2" charset="-122"/>
                <a:ea typeface="方正黑体_GBK" pitchFamily="2" charset="-122"/>
              </a:rPr>
              <a:t>优化提质</a:t>
            </a:r>
            <a:endParaRPr lang="zh-CN" altLang="en-US" sz="4000" dirty="0">
              <a:solidFill>
                <a:schemeClr val="bg1"/>
              </a:solidFill>
              <a:latin typeface="方正黑体_GBK" pitchFamily="2" charset="-122"/>
              <a:ea typeface="方正黑体_GBK" pitchFamily="2" charset="-122"/>
            </a:endParaRPr>
          </a:p>
        </p:txBody>
      </p:sp>
      <p:sp>
        <p:nvSpPr>
          <p:cNvPr id="28674" name="文本框 5"/>
          <p:cNvSpPr txBox="1">
            <a:spLocks noChangeArrowheads="1"/>
          </p:cNvSpPr>
          <p:nvPr/>
        </p:nvSpPr>
        <p:spPr bwMode="auto">
          <a:xfrm>
            <a:off x="874713" y="2703513"/>
            <a:ext cx="4916487" cy="830997"/>
          </a:xfrm>
          <a:prstGeom prst="rect">
            <a:avLst/>
          </a:prstGeom>
          <a:noFill/>
          <a:ln w="9525">
            <a:noFill/>
            <a:miter lim="800000"/>
            <a:headEnd/>
            <a:tailEnd/>
          </a:ln>
        </p:spPr>
        <p:txBody>
          <a:bodyPr wrap="square">
            <a:spAutoFit/>
          </a:bodyPr>
          <a:lstStyle/>
          <a:p>
            <a:r>
              <a:rPr lang="zh-CN" altLang="en-US" sz="4800" b="1" dirty="0" smtClean="0">
                <a:solidFill>
                  <a:schemeClr val="bg1"/>
                </a:solidFill>
                <a:latin typeface="微软雅黑" pitchFamily="34" charset="-122"/>
                <a:ea typeface="微软雅黑" pitchFamily="34" charset="-122"/>
              </a:rPr>
              <a:t>目录</a:t>
            </a:r>
            <a:endParaRPr lang="zh-CN" altLang="en-US" sz="4800" b="1" dirty="0">
              <a:solidFill>
                <a:schemeClr val="bg1"/>
              </a:solidFill>
              <a:latin typeface="微软雅黑" pitchFamily="34" charset="-122"/>
              <a:ea typeface="微软雅黑" pitchFamily="34" charset="-122"/>
            </a:endParaRPr>
          </a:p>
        </p:txBody>
      </p:sp>
      <p:sp>
        <p:nvSpPr>
          <p:cNvPr id="28679" name="文本框 15"/>
          <p:cNvSpPr txBox="1">
            <a:spLocks noChangeArrowheads="1"/>
          </p:cNvSpPr>
          <p:nvPr/>
        </p:nvSpPr>
        <p:spPr bwMode="auto">
          <a:xfrm>
            <a:off x="590550" y="3009901"/>
            <a:ext cx="5314950" cy="523220"/>
          </a:xfrm>
          <a:prstGeom prst="rect">
            <a:avLst/>
          </a:prstGeom>
          <a:noFill/>
          <a:ln w="9525">
            <a:noFill/>
            <a:miter lim="800000"/>
            <a:headEnd/>
            <a:tailEnd/>
          </a:ln>
        </p:spPr>
        <p:txBody>
          <a:bodyPr wrap="square">
            <a:spAutoFit/>
          </a:bodyPr>
          <a:lstStyle/>
          <a:p>
            <a:r>
              <a:rPr lang="zh-CN" altLang="en-US" sz="2800" b="1" dirty="0" smtClean="0">
                <a:solidFill>
                  <a:srgbClr val="595E64"/>
                </a:solidFill>
                <a:latin typeface="微软雅黑" pitchFamily="34" charset="-122"/>
                <a:ea typeface="微软雅黑" pitchFamily="34" charset="-122"/>
              </a:rPr>
              <a:t>（三）医疗保障</a:t>
            </a:r>
            <a:endParaRPr lang="zh-CN" altLang="en-US" sz="2800" b="1" dirty="0">
              <a:solidFill>
                <a:srgbClr val="595E64"/>
              </a:solidFill>
              <a:latin typeface="微软雅黑" pitchFamily="34" charset="-122"/>
              <a:ea typeface="微软雅黑" pitchFamily="34" charset="-122"/>
            </a:endParaRPr>
          </a:p>
        </p:txBody>
      </p:sp>
      <p:sp>
        <p:nvSpPr>
          <p:cNvPr id="28680" name="文本框 19"/>
          <p:cNvSpPr txBox="1">
            <a:spLocks noChangeArrowheads="1"/>
          </p:cNvSpPr>
          <p:nvPr/>
        </p:nvSpPr>
        <p:spPr bwMode="auto">
          <a:xfrm>
            <a:off x="1352550" y="3714750"/>
            <a:ext cx="9601200" cy="2308324"/>
          </a:xfrm>
          <a:prstGeom prst="rect">
            <a:avLst/>
          </a:prstGeom>
          <a:noFill/>
          <a:ln w="9525">
            <a:noFill/>
            <a:miter lim="800000"/>
            <a:headEnd/>
            <a:tailEnd/>
          </a:ln>
        </p:spPr>
        <p:txBody>
          <a:bodyPr wrap="square">
            <a:spAutoFit/>
          </a:bodyPr>
          <a:lstStyle/>
          <a:p>
            <a:pPr>
              <a:lnSpc>
                <a:spcPct val="150000"/>
              </a:lnSpc>
              <a:buClr>
                <a:srgbClr val="92D050"/>
              </a:buClr>
              <a:buFont typeface="Wingdings" pitchFamily="2" charset="2"/>
              <a:buChar char="u"/>
            </a:pPr>
            <a:r>
              <a:rPr lang="zh-CN" altLang="zh-CN" sz="2400" dirty="0" smtClean="0"/>
              <a:t>为儿童福利机构内儿童就诊服务开通绿色通道，对于查找不到父母或其他监护人的儿童，自进入儿童福利机构之日起，以儿童福利机构为参保单位为其办理预参保登记，及时缴费，医保待遇不设等待期，解决病残孤弃儿童在机构落户前难以享受基本医保等问题。</a:t>
            </a:r>
            <a:endParaRPr lang="zh-CN" altLang="en-US" sz="2400" dirty="0">
              <a:solidFill>
                <a:srgbClr val="FF0000"/>
              </a:solidFill>
              <a:latin typeface="微软雅黑" pitchFamily="34" charset="-122"/>
              <a:ea typeface="微软雅黑" pitchFamily="34" charset="-122"/>
            </a:endParaRPr>
          </a:p>
        </p:txBody>
      </p:sp>
      <p:sp>
        <p:nvSpPr>
          <p:cNvPr id="27" name="等腰三角形 26"/>
          <p:cNvSpPr/>
          <p:nvPr/>
        </p:nvSpPr>
        <p:spPr>
          <a:xfrm rot="5400000" flipH="1">
            <a:off x="304007" y="3004344"/>
            <a:ext cx="519112" cy="450850"/>
          </a:xfrm>
          <a:prstGeom prst="triangle">
            <a:avLst/>
          </a:prstGeom>
          <a:solidFill>
            <a:srgbClr val="93B784"/>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20" name="TextBox 19"/>
          <p:cNvSpPr txBox="1"/>
          <p:nvPr/>
        </p:nvSpPr>
        <p:spPr>
          <a:xfrm>
            <a:off x="1009650" y="1543050"/>
            <a:ext cx="9925050" cy="830997"/>
          </a:xfrm>
          <a:prstGeom prst="rect">
            <a:avLst/>
          </a:prstGeom>
          <a:noFill/>
        </p:spPr>
        <p:txBody>
          <a:bodyPr wrap="square" rtlCol="0">
            <a:spAutoFit/>
          </a:bodyPr>
          <a:lstStyle/>
          <a:p>
            <a:r>
              <a:rPr lang="zh-CN" altLang="zh-CN" sz="2400" dirty="0" smtClean="0">
                <a:latin typeface="黑体" pitchFamily="49" charset="-122"/>
                <a:ea typeface="黑体" pitchFamily="49" charset="-122"/>
              </a:rPr>
              <a:t>设区市级儿童福利机构要按照高质量发展的要求，着力推进儿童养育、医疗、康复、教育、社会工作一体化发展。</a:t>
            </a:r>
          </a:p>
        </p:txBody>
      </p:sp>
    </p:spTree>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9467850" cy="1847850"/>
          </a:xfrm>
          <a:prstGeom prst="rect">
            <a:avLst/>
          </a:prstGeom>
          <a:solidFill>
            <a:srgbClr val="1B90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4000" dirty="0" smtClean="0">
                <a:latin typeface="方正黑体_GBK" pitchFamily="2" charset="-122"/>
                <a:ea typeface="方正黑体_GBK" pitchFamily="2" charset="-122"/>
              </a:rPr>
              <a:t>一、设区市级儿童福利机构</a:t>
            </a:r>
            <a:r>
              <a:rPr lang="zh-CN" altLang="en-US" sz="4000" dirty="0" smtClean="0">
                <a:solidFill>
                  <a:schemeClr val="bg1"/>
                </a:solidFill>
                <a:latin typeface="方正黑体_GBK" pitchFamily="2" charset="-122"/>
                <a:ea typeface="方正黑体_GBK" pitchFamily="2" charset="-122"/>
              </a:rPr>
              <a:t>优化提质</a:t>
            </a:r>
            <a:endParaRPr lang="zh-CN" altLang="en-US" sz="4000" dirty="0">
              <a:solidFill>
                <a:schemeClr val="bg1"/>
              </a:solidFill>
              <a:latin typeface="方正黑体_GBK" pitchFamily="2" charset="-122"/>
              <a:ea typeface="方正黑体_GBK" pitchFamily="2" charset="-122"/>
            </a:endParaRPr>
          </a:p>
        </p:txBody>
      </p:sp>
      <p:sp>
        <p:nvSpPr>
          <p:cNvPr id="28674" name="文本框 5"/>
          <p:cNvSpPr txBox="1">
            <a:spLocks noChangeArrowheads="1"/>
          </p:cNvSpPr>
          <p:nvPr/>
        </p:nvSpPr>
        <p:spPr bwMode="auto">
          <a:xfrm>
            <a:off x="1008063" y="2646363"/>
            <a:ext cx="4916487" cy="830997"/>
          </a:xfrm>
          <a:prstGeom prst="rect">
            <a:avLst/>
          </a:prstGeom>
          <a:noFill/>
          <a:ln w="9525">
            <a:noFill/>
            <a:miter lim="800000"/>
            <a:headEnd/>
            <a:tailEnd/>
          </a:ln>
        </p:spPr>
        <p:txBody>
          <a:bodyPr wrap="square">
            <a:spAutoFit/>
          </a:bodyPr>
          <a:lstStyle/>
          <a:p>
            <a:r>
              <a:rPr lang="zh-CN" altLang="en-US" sz="4800" b="1" dirty="0" smtClean="0">
                <a:solidFill>
                  <a:schemeClr val="bg1"/>
                </a:solidFill>
                <a:latin typeface="微软雅黑" pitchFamily="34" charset="-122"/>
                <a:ea typeface="微软雅黑" pitchFamily="34" charset="-122"/>
              </a:rPr>
              <a:t>目录</a:t>
            </a:r>
            <a:endParaRPr lang="zh-CN" altLang="en-US" sz="4800" b="1" dirty="0">
              <a:solidFill>
                <a:schemeClr val="bg1"/>
              </a:solidFill>
              <a:latin typeface="微软雅黑" pitchFamily="34" charset="-122"/>
              <a:ea typeface="微软雅黑" pitchFamily="34" charset="-122"/>
            </a:endParaRPr>
          </a:p>
        </p:txBody>
      </p:sp>
      <p:sp>
        <p:nvSpPr>
          <p:cNvPr id="28679" name="文本框 15"/>
          <p:cNvSpPr txBox="1">
            <a:spLocks noChangeArrowheads="1"/>
          </p:cNvSpPr>
          <p:nvPr/>
        </p:nvSpPr>
        <p:spPr bwMode="auto">
          <a:xfrm>
            <a:off x="590550" y="3009901"/>
            <a:ext cx="5314950" cy="523220"/>
          </a:xfrm>
          <a:prstGeom prst="rect">
            <a:avLst/>
          </a:prstGeom>
          <a:noFill/>
          <a:ln w="9525">
            <a:noFill/>
            <a:miter lim="800000"/>
            <a:headEnd/>
            <a:tailEnd/>
          </a:ln>
        </p:spPr>
        <p:txBody>
          <a:bodyPr wrap="square">
            <a:spAutoFit/>
          </a:bodyPr>
          <a:lstStyle/>
          <a:p>
            <a:r>
              <a:rPr lang="zh-CN" altLang="en-US" sz="2800" b="1" dirty="0" smtClean="0">
                <a:solidFill>
                  <a:srgbClr val="595E64"/>
                </a:solidFill>
                <a:latin typeface="微软雅黑" pitchFamily="34" charset="-122"/>
                <a:ea typeface="微软雅黑" pitchFamily="34" charset="-122"/>
              </a:rPr>
              <a:t>（四）提高康复专业水平</a:t>
            </a:r>
            <a:endParaRPr lang="zh-CN" altLang="en-US" sz="2800" b="1" dirty="0">
              <a:solidFill>
                <a:srgbClr val="595E64"/>
              </a:solidFill>
              <a:latin typeface="微软雅黑" pitchFamily="34" charset="-122"/>
              <a:ea typeface="微软雅黑" pitchFamily="34" charset="-122"/>
            </a:endParaRPr>
          </a:p>
        </p:txBody>
      </p:sp>
      <p:sp>
        <p:nvSpPr>
          <p:cNvPr id="28680" name="文本框 19"/>
          <p:cNvSpPr txBox="1">
            <a:spLocks noChangeArrowheads="1"/>
          </p:cNvSpPr>
          <p:nvPr/>
        </p:nvSpPr>
        <p:spPr bwMode="auto">
          <a:xfrm>
            <a:off x="1085850" y="3848100"/>
            <a:ext cx="10439400" cy="2308324"/>
          </a:xfrm>
          <a:prstGeom prst="rect">
            <a:avLst/>
          </a:prstGeom>
          <a:noFill/>
          <a:ln w="9525">
            <a:noFill/>
            <a:miter lim="800000"/>
            <a:headEnd/>
            <a:tailEnd/>
          </a:ln>
        </p:spPr>
        <p:txBody>
          <a:bodyPr wrap="square">
            <a:spAutoFit/>
          </a:bodyPr>
          <a:lstStyle/>
          <a:p>
            <a:pPr>
              <a:lnSpc>
                <a:spcPct val="150000"/>
              </a:lnSpc>
              <a:buClr>
                <a:srgbClr val="92D050"/>
              </a:buClr>
              <a:buFont typeface="Wingdings" pitchFamily="2" charset="2"/>
              <a:buChar char="u"/>
            </a:pPr>
            <a:r>
              <a:rPr lang="zh-CN" altLang="zh-CN" sz="2400" dirty="0" smtClean="0"/>
              <a:t>明确儿童福利机构都应当符合残疾儿童康复救助定点服务机构条件</a:t>
            </a:r>
            <a:r>
              <a:rPr lang="zh-CN" altLang="en-US" sz="2400" dirty="0" smtClean="0"/>
              <a:t>；</a:t>
            </a:r>
            <a:endParaRPr lang="en-US" altLang="zh-CN" sz="2400" dirty="0" smtClean="0"/>
          </a:p>
          <a:p>
            <a:pPr>
              <a:lnSpc>
                <a:spcPct val="150000"/>
              </a:lnSpc>
              <a:buClr>
                <a:srgbClr val="92D050"/>
              </a:buClr>
              <a:buFont typeface="Wingdings" pitchFamily="2" charset="2"/>
              <a:buChar char="u"/>
            </a:pPr>
            <a:r>
              <a:rPr lang="zh-CN" altLang="zh-CN" sz="2400" dirty="0" smtClean="0"/>
              <a:t>明确对于符合条件的儿童，应当优先纳入残疾儿童康复救助保障范围；</a:t>
            </a:r>
            <a:endParaRPr lang="en-US" altLang="zh-CN" sz="2400" dirty="0" smtClean="0"/>
          </a:p>
          <a:p>
            <a:pPr>
              <a:lnSpc>
                <a:spcPct val="150000"/>
              </a:lnSpc>
              <a:buClr>
                <a:srgbClr val="92D050"/>
              </a:buClr>
              <a:buFont typeface="Wingdings" pitchFamily="2" charset="2"/>
              <a:buChar char="u"/>
            </a:pPr>
            <a:r>
              <a:rPr lang="zh-CN" altLang="zh-CN" sz="2400" dirty="0" smtClean="0"/>
              <a:t>明确儿童福利机构要采取多种形式加强与其他专业康复机构、医疗机构合作，提高儿童康复质量。</a:t>
            </a:r>
            <a:endParaRPr lang="zh-CN" altLang="en-US" sz="2400" dirty="0">
              <a:solidFill>
                <a:srgbClr val="FF0000"/>
              </a:solidFill>
              <a:latin typeface="微软雅黑" pitchFamily="34" charset="-122"/>
              <a:ea typeface="微软雅黑" pitchFamily="34" charset="-122"/>
            </a:endParaRPr>
          </a:p>
        </p:txBody>
      </p:sp>
      <p:sp>
        <p:nvSpPr>
          <p:cNvPr id="27" name="等腰三角形 26"/>
          <p:cNvSpPr/>
          <p:nvPr/>
        </p:nvSpPr>
        <p:spPr>
          <a:xfrm rot="5400000" flipH="1">
            <a:off x="304007" y="3004344"/>
            <a:ext cx="519112" cy="450850"/>
          </a:xfrm>
          <a:prstGeom prst="triangle">
            <a:avLst/>
          </a:prstGeom>
          <a:solidFill>
            <a:srgbClr val="93B78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Ovr>
    <a:masterClrMapping/>
  </p:clrMapOvr>
  <p:transition spd="slow">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9467850" cy="1885950"/>
          </a:xfrm>
          <a:prstGeom prst="rect">
            <a:avLst/>
          </a:prstGeom>
          <a:solidFill>
            <a:srgbClr val="1B90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4000" dirty="0" smtClean="0">
                <a:latin typeface="方正黑体_GBK" pitchFamily="2" charset="-122"/>
                <a:ea typeface="方正黑体_GBK" pitchFamily="2" charset="-122"/>
              </a:rPr>
              <a:t>一、设区市级儿童福利机构</a:t>
            </a:r>
            <a:r>
              <a:rPr lang="zh-CN" altLang="en-US" sz="4000" dirty="0" smtClean="0">
                <a:solidFill>
                  <a:schemeClr val="bg1"/>
                </a:solidFill>
                <a:latin typeface="方正黑体_GBK" pitchFamily="2" charset="-122"/>
                <a:ea typeface="方正黑体_GBK" pitchFamily="2" charset="-122"/>
              </a:rPr>
              <a:t>优化提质</a:t>
            </a:r>
            <a:endParaRPr lang="zh-CN" altLang="en-US" sz="4000" dirty="0">
              <a:solidFill>
                <a:schemeClr val="bg1"/>
              </a:solidFill>
              <a:latin typeface="方正黑体_GBK" pitchFamily="2" charset="-122"/>
              <a:ea typeface="方正黑体_GBK" pitchFamily="2" charset="-122"/>
            </a:endParaRPr>
          </a:p>
        </p:txBody>
      </p:sp>
      <p:sp>
        <p:nvSpPr>
          <p:cNvPr id="28674" name="文本框 5"/>
          <p:cNvSpPr txBox="1">
            <a:spLocks noChangeArrowheads="1"/>
          </p:cNvSpPr>
          <p:nvPr/>
        </p:nvSpPr>
        <p:spPr bwMode="auto">
          <a:xfrm>
            <a:off x="1008063" y="2646363"/>
            <a:ext cx="4916487" cy="830997"/>
          </a:xfrm>
          <a:prstGeom prst="rect">
            <a:avLst/>
          </a:prstGeom>
          <a:noFill/>
          <a:ln w="9525">
            <a:noFill/>
            <a:miter lim="800000"/>
            <a:headEnd/>
            <a:tailEnd/>
          </a:ln>
        </p:spPr>
        <p:txBody>
          <a:bodyPr wrap="square">
            <a:spAutoFit/>
          </a:bodyPr>
          <a:lstStyle/>
          <a:p>
            <a:r>
              <a:rPr lang="zh-CN" altLang="en-US" sz="4800" b="1" dirty="0" smtClean="0">
                <a:solidFill>
                  <a:schemeClr val="bg1"/>
                </a:solidFill>
                <a:latin typeface="微软雅黑" pitchFamily="34" charset="-122"/>
                <a:ea typeface="微软雅黑" pitchFamily="34" charset="-122"/>
              </a:rPr>
              <a:t>目录</a:t>
            </a:r>
            <a:endParaRPr lang="zh-CN" altLang="en-US" sz="4800" b="1" dirty="0">
              <a:solidFill>
                <a:schemeClr val="bg1"/>
              </a:solidFill>
              <a:latin typeface="微软雅黑" pitchFamily="34" charset="-122"/>
              <a:ea typeface="微软雅黑" pitchFamily="34" charset="-122"/>
            </a:endParaRPr>
          </a:p>
        </p:txBody>
      </p:sp>
      <p:sp>
        <p:nvSpPr>
          <p:cNvPr id="28679" name="文本框 15"/>
          <p:cNvSpPr txBox="1">
            <a:spLocks noChangeArrowheads="1"/>
          </p:cNvSpPr>
          <p:nvPr/>
        </p:nvSpPr>
        <p:spPr bwMode="auto">
          <a:xfrm>
            <a:off x="781050" y="2781301"/>
            <a:ext cx="5314950" cy="523220"/>
          </a:xfrm>
          <a:prstGeom prst="rect">
            <a:avLst/>
          </a:prstGeom>
          <a:noFill/>
          <a:ln w="9525">
            <a:noFill/>
            <a:miter lim="800000"/>
            <a:headEnd/>
            <a:tailEnd/>
          </a:ln>
        </p:spPr>
        <p:txBody>
          <a:bodyPr wrap="square">
            <a:spAutoFit/>
          </a:bodyPr>
          <a:lstStyle/>
          <a:p>
            <a:r>
              <a:rPr lang="zh-CN" altLang="en-US" sz="2800" b="1" dirty="0" smtClean="0">
                <a:solidFill>
                  <a:srgbClr val="595E64"/>
                </a:solidFill>
                <a:latin typeface="微软雅黑" pitchFamily="34" charset="-122"/>
                <a:ea typeface="微软雅黑" pitchFamily="34" charset="-122"/>
              </a:rPr>
              <a:t>（五）强化教育权益保障</a:t>
            </a:r>
            <a:endParaRPr lang="zh-CN" altLang="en-US" sz="2800" b="1" dirty="0">
              <a:solidFill>
                <a:srgbClr val="595E64"/>
              </a:solidFill>
              <a:latin typeface="微软雅黑" pitchFamily="34" charset="-122"/>
              <a:ea typeface="微软雅黑" pitchFamily="34" charset="-122"/>
            </a:endParaRPr>
          </a:p>
        </p:txBody>
      </p:sp>
      <p:sp>
        <p:nvSpPr>
          <p:cNvPr id="28680" name="文本框 19"/>
          <p:cNvSpPr txBox="1">
            <a:spLocks noChangeArrowheads="1"/>
          </p:cNvSpPr>
          <p:nvPr/>
        </p:nvSpPr>
        <p:spPr bwMode="auto">
          <a:xfrm>
            <a:off x="800100" y="3486151"/>
            <a:ext cx="10744200" cy="2862322"/>
          </a:xfrm>
          <a:prstGeom prst="rect">
            <a:avLst/>
          </a:prstGeom>
          <a:noFill/>
          <a:ln w="9525">
            <a:noFill/>
            <a:miter lim="800000"/>
            <a:headEnd/>
            <a:tailEnd/>
          </a:ln>
        </p:spPr>
        <p:txBody>
          <a:bodyPr wrap="square">
            <a:spAutoFit/>
          </a:bodyPr>
          <a:lstStyle/>
          <a:p>
            <a:pPr>
              <a:lnSpc>
                <a:spcPct val="150000"/>
              </a:lnSpc>
              <a:buClr>
                <a:srgbClr val="92D050"/>
              </a:buClr>
              <a:buFont typeface="Wingdings" pitchFamily="2" charset="2"/>
              <a:buChar char="u"/>
            </a:pPr>
            <a:r>
              <a:rPr lang="zh-CN" altLang="zh-CN" sz="2000" dirty="0" smtClean="0"/>
              <a:t>对于机构内具备接受普通教育能力的适龄儿童，明确要求教育部门就近就便安排在普惠性幼儿园或公办中小学就读；</a:t>
            </a:r>
            <a:endParaRPr lang="en-US" altLang="zh-CN" sz="2000" dirty="0" smtClean="0"/>
          </a:p>
          <a:p>
            <a:pPr>
              <a:lnSpc>
                <a:spcPct val="150000"/>
              </a:lnSpc>
              <a:buClr>
                <a:srgbClr val="92D050"/>
              </a:buClr>
              <a:buFont typeface="Wingdings" pitchFamily="2" charset="2"/>
              <a:buChar char="u"/>
            </a:pPr>
            <a:r>
              <a:rPr lang="zh-CN" altLang="zh-CN" sz="2000" dirty="0" smtClean="0"/>
              <a:t>对于不具备接受普通教育能力的儿童，通过特殊教育学校就读、儿童福利机构特教班就读、送教上门、远程教育等多种方式实施义务教育；</a:t>
            </a:r>
            <a:endParaRPr lang="en-US" altLang="zh-CN" sz="2000" dirty="0" smtClean="0"/>
          </a:p>
          <a:p>
            <a:pPr>
              <a:lnSpc>
                <a:spcPct val="150000"/>
              </a:lnSpc>
              <a:buClr>
                <a:srgbClr val="92D050"/>
              </a:buClr>
              <a:buFont typeface="Wingdings" pitchFamily="2" charset="2"/>
              <a:buChar char="u"/>
            </a:pPr>
            <a:r>
              <a:rPr lang="zh-CN" altLang="zh-CN" sz="2000" dirty="0" smtClean="0"/>
              <a:t>优先落实学生资助政策，加强对具有教育资质的儿童福利机构的业务指导和人才培养，按规定落实取得相应教师资格、被认定为教师的工作人员相关待遇、津贴补贴等。</a:t>
            </a:r>
            <a:endParaRPr lang="zh-CN" altLang="en-US" sz="2000" dirty="0">
              <a:solidFill>
                <a:srgbClr val="FF0000"/>
              </a:solidFill>
              <a:latin typeface="微软雅黑" pitchFamily="34" charset="-122"/>
              <a:ea typeface="微软雅黑" pitchFamily="34" charset="-122"/>
            </a:endParaRPr>
          </a:p>
        </p:txBody>
      </p:sp>
      <p:sp>
        <p:nvSpPr>
          <p:cNvPr id="27" name="等腰三角形 26"/>
          <p:cNvSpPr/>
          <p:nvPr/>
        </p:nvSpPr>
        <p:spPr>
          <a:xfrm rot="5400000" flipH="1">
            <a:off x="304007" y="2870994"/>
            <a:ext cx="519112" cy="450850"/>
          </a:xfrm>
          <a:prstGeom prst="triangle">
            <a:avLst/>
          </a:prstGeom>
          <a:solidFill>
            <a:srgbClr val="93B78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9467850" cy="1905000"/>
          </a:xfrm>
          <a:prstGeom prst="rect">
            <a:avLst/>
          </a:prstGeom>
          <a:solidFill>
            <a:srgbClr val="1B90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4000" dirty="0" smtClean="0">
                <a:latin typeface="方正黑体_GBK" pitchFamily="2" charset="-122"/>
                <a:ea typeface="方正黑体_GBK" pitchFamily="2" charset="-122"/>
              </a:rPr>
              <a:t>一、设区市级儿童福利机构</a:t>
            </a:r>
            <a:r>
              <a:rPr lang="zh-CN" altLang="en-US" sz="4000" dirty="0" smtClean="0">
                <a:solidFill>
                  <a:schemeClr val="bg1"/>
                </a:solidFill>
                <a:latin typeface="方正黑体_GBK" pitchFamily="2" charset="-122"/>
                <a:ea typeface="方正黑体_GBK" pitchFamily="2" charset="-122"/>
              </a:rPr>
              <a:t>优化提质</a:t>
            </a:r>
            <a:endParaRPr lang="zh-CN" altLang="en-US" sz="4000" dirty="0">
              <a:solidFill>
                <a:schemeClr val="bg1"/>
              </a:solidFill>
              <a:latin typeface="方正黑体_GBK" pitchFamily="2" charset="-122"/>
              <a:ea typeface="方正黑体_GBK" pitchFamily="2" charset="-122"/>
            </a:endParaRPr>
          </a:p>
        </p:txBody>
      </p:sp>
      <p:sp>
        <p:nvSpPr>
          <p:cNvPr id="28674" name="文本框 5"/>
          <p:cNvSpPr txBox="1">
            <a:spLocks noChangeArrowheads="1"/>
          </p:cNvSpPr>
          <p:nvPr/>
        </p:nvSpPr>
        <p:spPr bwMode="auto">
          <a:xfrm>
            <a:off x="1008063" y="2646363"/>
            <a:ext cx="4916487" cy="830997"/>
          </a:xfrm>
          <a:prstGeom prst="rect">
            <a:avLst/>
          </a:prstGeom>
          <a:noFill/>
          <a:ln w="9525">
            <a:noFill/>
            <a:miter lim="800000"/>
            <a:headEnd/>
            <a:tailEnd/>
          </a:ln>
        </p:spPr>
        <p:txBody>
          <a:bodyPr wrap="square">
            <a:spAutoFit/>
          </a:bodyPr>
          <a:lstStyle/>
          <a:p>
            <a:r>
              <a:rPr lang="zh-CN" altLang="en-US" sz="4800" b="1" dirty="0" smtClean="0">
                <a:solidFill>
                  <a:schemeClr val="bg1"/>
                </a:solidFill>
                <a:latin typeface="微软雅黑" pitchFamily="34" charset="-122"/>
                <a:ea typeface="微软雅黑" pitchFamily="34" charset="-122"/>
              </a:rPr>
              <a:t>目录</a:t>
            </a:r>
            <a:endParaRPr lang="zh-CN" altLang="en-US" sz="4800" b="1" dirty="0">
              <a:solidFill>
                <a:schemeClr val="bg1"/>
              </a:solidFill>
              <a:latin typeface="微软雅黑" pitchFamily="34" charset="-122"/>
              <a:ea typeface="微软雅黑" pitchFamily="34" charset="-122"/>
            </a:endParaRPr>
          </a:p>
        </p:txBody>
      </p:sp>
      <p:sp>
        <p:nvSpPr>
          <p:cNvPr id="28679" name="文本框 15"/>
          <p:cNvSpPr txBox="1">
            <a:spLocks noChangeArrowheads="1"/>
          </p:cNvSpPr>
          <p:nvPr/>
        </p:nvSpPr>
        <p:spPr bwMode="auto">
          <a:xfrm>
            <a:off x="781050" y="2781301"/>
            <a:ext cx="5314950" cy="523220"/>
          </a:xfrm>
          <a:prstGeom prst="rect">
            <a:avLst/>
          </a:prstGeom>
          <a:noFill/>
          <a:ln w="9525">
            <a:noFill/>
            <a:miter lim="800000"/>
            <a:headEnd/>
            <a:tailEnd/>
          </a:ln>
        </p:spPr>
        <p:txBody>
          <a:bodyPr wrap="square">
            <a:spAutoFit/>
          </a:bodyPr>
          <a:lstStyle/>
          <a:p>
            <a:r>
              <a:rPr lang="zh-CN" altLang="en-US" sz="2800" b="1" dirty="0" smtClean="0">
                <a:solidFill>
                  <a:srgbClr val="595E64"/>
                </a:solidFill>
                <a:latin typeface="微软雅黑" pitchFamily="34" charset="-122"/>
                <a:ea typeface="微软雅黑" pitchFamily="34" charset="-122"/>
              </a:rPr>
              <a:t>（六）孤儿成年后安置</a:t>
            </a:r>
            <a:endParaRPr lang="zh-CN" altLang="en-US" sz="2800" b="1" dirty="0">
              <a:solidFill>
                <a:srgbClr val="595E64"/>
              </a:solidFill>
              <a:latin typeface="微软雅黑" pitchFamily="34" charset="-122"/>
              <a:ea typeface="微软雅黑" pitchFamily="34" charset="-122"/>
            </a:endParaRPr>
          </a:p>
        </p:txBody>
      </p:sp>
      <p:sp>
        <p:nvSpPr>
          <p:cNvPr id="28680" name="文本框 19"/>
          <p:cNvSpPr txBox="1">
            <a:spLocks noChangeArrowheads="1"/>
          </p:cNvSpPr>
          <p:nvPr/>
        </p:nvSpPr>
        <p:spPr bwMode="auto">
          <a:xfrm>
            <a:off x="800100" y="3486151"/>
            <a:ext cx="10744200" cy="1754326"/>
          </a:xfrm>
          <a:prstGeom prst="rect">
            <a:avLst/>
          </a:prstGeom>
          <a:noFill/>
          <a:ln w="9525">
            <a:noFill/>
            <a:miter lim="800000"/>
            <a:headEnd/>
            <a:tailEnd/>
          </a:ln>
        </p:spPr>
        <p:txBody>
          <a:bodyPr wrap="square">
            <a:spAutoFit/>
          </a:bodyPr>
          <a:lstStyle/>
          <a:p>
            <a:pPr>
              <a:lnSpc>
                <a:spcPct val="150000"/>
              </a:lnSpc>
              <a:buClr>
                <a:srgbClr val="92D050"/>
              </a:buClr>
              <a:buFont typeface="Wingdings" pitchFamily="2" charset="2"/>
              <a:buChar char="u"/>
            </a:pPr>
            <a:r>
              <a:rPr lang="zh-CN" altLang="zh-CN" sz="2400" dirty="0" smtClean="0"/>
              <a:t>明确对于自主创业的，给予多方面优惠；</a:t>
            </a:r>
            <a:endParaRPr lang="en-US" altLang="zh-CN" sz="2400" dirty="0" smtClean="0"/>
          </a:p>
          <a:p>
            <a:pPr>
              <a:lnSpc>
                <a:spcPct val="150000"/>
              </a:lnSpc>
              <a:buClr>
                <a:srgbClr val="92D050"/>
              </a:buClr>
              <a:buFont typeface="Wingdings" pitchFamily="2" charset="2"/>
              <a:buChar char="u"/>
            </a:pPr>
            <a:r>
              <a:rPr lang="zh-CN" altLang="zh-CN" sz="2400" dirty="0" smtClean="0"/>
              <a:t>对符合就业困难人员条件的，要纳入就业援助范围，开展就业帮扶；</a:t>
            </a:r>
            <a:endParaRPr lang="en-US" altLang="zh-CN" sz="2400" dirty="0" smtClean="0"/>
          </a:p>
          <a:p>
            <a:pPr>
              <a:lnSpc>
                <a:spcPct val="150000"/>
              </a:lnSpc>
              <a:buClr>
                <a:srgbClr val="92D050"/>
              </a:buClr>
              <a:buFont typeface="Wingdings" pitchFamily="2" charset="2"/>
              <a:buChar char="u"/>
            </a:pPr>
            <a:r>
              <a:rPr lang="zh-CN" altLang="zh-CN" sz="2400" dirty="0" smtClean="0"/>
              <a:t>对于符合参军要求的，还明确了同等条件下优先安排入伍等帮扶政策。</a:t>
            </a:r>
            <a:endParaRPr lang="zh-CN" altLang="en-US" sz="2400" dirty="0">
              <a:solidFill>
                <a:srgbClr val="FF0000"/>
              </a:solidFill>
              <a:latin typeface="微软雅黑" pitchFamily="34" charset="-122"/>
              <a:ea typeface="微软雅黑" pitchFamily="34" charset="-122"/>
            </a:endParaRPr>
          </a:p>
        </p:txBody>
      </p:sp>
      <p:sp>
        <p:nvSpPr>
          <p:cNvPr id="27" name="等腰三角形 26"/>
          <p:cNvSpPr/>
          <p:nvPr/>
        </p:nvSpPr>
        <p:spPr>
          <a:xfrm rot="5400000" flipH="1">
            <a:off x="304007" y="2870994"/>
            <a:ext cx="519112" cy="450850"/>
          </a:xfrm>
          <a:prstGeom prst="triangle">
            <a:avLst/>
          </a:prstGeom>
          <a:solidFill>
            <a:srgbClr val="93B78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9467850" cy="1752600"/>
          </a:xfrm>
          <a:prstGeom prst="rect">
            <a:avLst/>
          </a:prstGeom>
          <a:solidFill>
            <a:srgbClr val="1B90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4000" dirty="0" smtClean="0">
                <a:latin typeface="方正黑体_GBK" pitchFamily="2" charset="-122"/>
                <a:ea typeface="方正黑体_GBK" pitchFamily="2" charset="-122"/>
              </a:rPr>
              <a:t>一、设区市级儿童福利机构</a:t>
            </a:r>
            <a:r>
              <a:rPr lang="zh-CN" altLang="en-US" sz="4000" dirty="0" smtClean="0">
                <a:solidFill>
                  <a:schemeClr val="bg1"/>
                </a:solidFill>
                <a:latin typeface="方正黑体_GBK" pitchFamily="2" charset="-122"/>
                <a:ea typeface="方正黑体_GBK" pitchFamily="2" charset="-122"/>
              </a:rPr>
              <a:t>优化提质</a:t>
            </a:r>
            <a:endParaRPr lang="zh-CN" altLang="en-US" sz="4000" dirty="0">
              <a:solidFill>
                <a:schemeClr val="bg1"/>
              </a:solidFill>
              <a:latin typeface="方正黑体_GBK" pitchFamily="2" charset="-122"/>
              <a:ea typeface="方正黑体_GBK" pitchFamily="2" charset="-122"/>
            </a:endParaRPr>
          </a:p>
        </p:txBody>
      </p:sp>
      <p:sp>
        <p:nvSpPr>
          <p:cNvPr id="28674" name="文本框 5"/>
          <p:cNvSpPr txBox="1">
            <a:spLocks noChangeArrowheads="1"/>
          </p:cNvSpPr>
          <p:nvPr/>
        </p:nvSpPr>
        <p:spPr bwMode="auto">
          <a:xfrm>
            <a:off x="1008063" y="2646363"/>
            <a:ext cx="4916487" cy="830997"/>
          </a:xfrm>
          <a:prstGeom prst="rect">
            <a:avLst/>
          </a:prstGeom>
          <a:noFill/>
          <a:ln w="9525">
            <a:noFill/>
            <a:miter lim="800000"/>
            <a:headEnd/>
            <a:tailEnd/>
          </a:ln>
        </p:spPr>
        <p:txBody>
          <a:bodyPr wrap="square">
            <a:spAutoFit/>
          </a:bodyPr>
          <a:lstStyle/>
          <a:p>
            <a:r>
              <a:rPr lang="zh-CN" altLang="en-US" sz="4800" b="1" dirty="0" smtClean="0">
                <a:solidFill>
                  <a:schemeClr val="bg1"/>
                </a:solidFill>
                <a:latin typeface="微软雅黑" pitchFamily="34" charset="-122"/>
                <a:ea typeface="微软雅黑" pitchFamily="34" charset="-122"/>
              </a:rPr>
              <a:t>目录</a:t>
            </a:r>
            <a:endParaRPr lang="zh-CN" altLang="en-US" sz="4800" b="1" dirty="0">
              <a:solidFill>
                <a:schemeClr val="bg1"/>
              </a:solidFill>
              <a:latin typeface="微软雅黑" pitchFamily="34" charset="-122"/>
              <a:ea typeface="微软雅黑" pitchFamily="34" charset="-122"/>
            </a:endParaRPr>
          </a:p>
        </p:txBody>
      </p:sp>
      <p:sp>
        <p:nvSpPr>
          <p:cNvPr id="28679" name="文本框 15"/>
          <p:cNvSpPr txBox="1">
            <a:spLocks noChangeArrowheads="1"/>
          </p:cNvSpPr>
          <p:nvPr/>
        </p:nvSpPr>
        <p:spPr bwMode="auto">
          <a:xfrm>
            <a:off x="781050" y="2781301"/>
            <a:ext cx="5314950" cy="523220"/>
          </a:xfrm>
          <a:prstGeom prst="rect">
            <a:avLst/>
          </a:prstGeom>
          <a:noFill/>
          <a:ln w="9525">
            <a:noFill/>
            <a:miter lim="800000"/>
            <a:headEnd/>
            <a:tailEnd/>
          </a:ln>
        </p:spPr>
        <p:txBody>
          <a:bodyPr wrap="square">
            <a:spAutoFit/>
          </a:bodyPr>
          <a:lstStyle/>
          <a:p>
            <a:r>
              <a:rPr lang="zh-CN" altLang="en-US" sz="2800" b="1" dirty="0" smtClean="0">
                <a:solidFill>
                  <a:srgbClr val="595E64"/>
                </a:solidFill>
                <a:latin typeface="微软雅黑" pitchFamily="34" charset="-122"/>
                <a:ea typeface="微软雅黑" pitchFamily="34" charset="-122"/>
              </a:rPr>
              <a:t>（七）社会工作服务</a:t>
            </a:r>
            <a:endParaRPr lang="zh-CN" altLang="en-US" sz="2800" b="1" dirty="0">
              <a:solidFill>
                <a:srgbClr val="595E64"/>
              </a:solidFill>
              <a:latin typeface="微软雅黑" pitchFamily="34" charset="-122"/>
              <a:ea typeface="微软雅黑" pitchFamily="34" charset="-122"/>
            </a:endParaRPr>
          </a:p>
        </p:txBody>
      </p:sp>
      <p:sp>
        <p:nvSpPr>
          <p:cNvPr id="28680" name="文本框 19"/>
          <p:cNvSpPr txBox="1">
            <a:spLocks noChangeArrowheads="1"/>
          </p:cNvSpPr>
          <p:nvPr/>
        </p:nvSpPr>
        <p:spPr bwMode="auto">
          <a:xfrm>
            <a:off x="4267200" y="2762250"/>
            <a:ext cx="7162800" cy="1569660"/>
          </a:xfrm>
          <a:prstGeom prst="rect">
            <a:avLst/>
          </a:prstGeom>
          <a:noFill/>
          <a:ln w="9525">
            <a:noFill/>
            <a:miter lim="800000"/>
            <a:headEnd/>
            <a:tailEnd/>
          </a:ln>
        </p:spPr>
        <p:txBody>
          <a:bodyPr wrap="square">
            <a:spAutoFit/>
          </a:bodyPr>
          <a:lstStyle/>
          <a:p>
            <a:pPr>
              <a:buClr>
                <a:srgbClr val="92D050"/>
              </a:buClr>
              <a:buFont typeface="Wingdings" pitchFamily="2" charset="2"/>
              <a:buChar char="u"/>
            </a:pPr>
            <a:r>
              <a:rPr lang="zh-CN" altLang="zh-CN" sz="2400" dirty="0" smtClean="0"/>
              <a:t>要求儿童福利机构充分运用专业社会工作方法开展儿童需求评估、安置计划制定、心理辅导、社会融入等工作，运用专业力量为儿童提供个性化、多样化服务。</a:t>
            </a:r>
            <a:endParaRPr lang="zh-CN" altLang="en-US" sz="2400" dirty="0">
              <a:solidFill>
                <a:srgbClr val="FF0000"/>
              </a:solidFill>
              <a:latin typeface="微软雅黑" pitchFamily="34" charset="-122"/>
              <a:ea typeface="微软雅黑" pitchFamily="34" charset="-122"/>
            </a:endParaRPr>
          </a:p>
        </p:txBody>
      </p:sp>
      <p:sp>
        <p:nvSpPr>
          <p:cNvPr id="27" name="等腰三角形 26"/>
          <p:cNvSpPr/>
          <p:nvPr/>
        </p:nvSpPr>
        <p:spPr>
          <a:xfrm rot="5400000" flipH="1">
            <a:off x="304007" y="2870994"/>
            <a:ext cx="519112" cy="450850"/>
          </a:xfrm>
          <a:prstGeom prst="triangle">
            <a:avLst/>
          </a:prstGeom>
          <a:solidFill>
            <a:srgbClr val="93B78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8" name="等腰三角形 7"/>
          <p:cNvSpPr/>
          <p:nvPr/>
        </p:nvSpPr>
        <p:spPr>
          <a:xfrm rot="5400000" flipH="1">
            <a:off x="284956" y="5076034"/>
            <a:ext cx="519113" cy="450850"/>
          </a:xfrm>
          <a:prstGeom prst="triangle">
            <a:avLst/>
          </a:prstGeom>
          <a:solidFill>
            <a:srgbClr val="FDCD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文本框 15"/>
          <p:cNvSpPr txBox="1">
            <a:spLocks noChangeArrowheads="1"/>
          </p:cNvSpPr>
          <p:nvPr/>
        </p:nvSpPr>
        <p:spPr bwMode="auto">
          <a:xfrm>
            <a:off x="723900" y="5086351"/>
            <a:ext cx="3695700" cy="523220"/>
          </a:xfrm>
          <a:prstGeom prst="rect">
            <a:avLst/>
          </a:prstGeom>
          <a:noFill/>
          <a:ln w="9525">
            <a:noFill/>
            <a:miter lim="800000"/>
            <a:headEnd/>
            <a:tailEnd/>
          </a:ln>
        </p:spPr>
        <p:txBody>
          <a:bodyPr wrap="square">
            <a:spAutoFit/>
          </a:bodyPr>
          <a:lstStyle/>
          <a:p>
            <a:r>
              <a:rPr lang="zh-CN" altLang="en-US" sz="2800" b="1" dirty="0" smtClean="0">
                <a:solidFill>
                  <a:srgbClr val="595E64"/>
                </a:solidFill>
                <a:latin typeface="微软雅黑" pitchFamily="34" charset="-122"/>
                <a:ea typeface="微软雅黑" pitchFamily="34" charset="-122"/>
              </a:rPr>
              <a:t>（八）推进创新发展</a:t>
            </a:r>
            <a:endParaRPr lang="zh-CN" altLang="en-US" sz="2800" b="1" dirty="0">
              <a:solidFill>
                <a:srgbClr val="595E64"/>
              </a:solidFill>
              <a:latin typeface="微软雅黑" pitchFamily="34" charset="-122"/>
              <a:ea typeface="微软雅黑" pitchFamily="34" charset="-122"/>
            </a:endParaRPr>
          </a:p>
        </p:txBody>
      </p:sp>
      <p:sp>
        <p:nvSpPr>
          <p:cNvPr id="11" name="矩形 10"/>
          <p:cNvSpPr/>
          <p:nvPr/>
        </p:nvSpPr>
        <p:spPr>
          <a:xfrm>
            <a:off x="4362450" y="5010835"/>
            <a:ext cx="6819900" cy="990015"/>
          </a:xfrm>
          <a:prstGeom prst="rect">
            <a:avLst/>
          </a:prstGeom>
        </p:spPr>
        <p:txBody>
          <a:bodyPr wrap="square">
            <a:spAutoFit/>
          </a:bodyPr>
          <a:lstStyle/>
          <a:p>
            <a:pPr>
              <a:lnSpc>
                <a:spcPts val="3500"/>
              </a:lnSpc>
              <a:buClr>
                <a:srgbClr val="FFC000"/>
              </a:buClr>
              <a:buFont typeface="Wingdings" pitchFamily="2" charset="2"/>
              <a:buChar char="u"/>
            </a:pPr>
            <a:r>
              <a:rPr lang="zh-CN" altLang="zh-CN" sz="2400" dirty="0" smtClean="0"/>
              <a:t>鼓励具备条件的儿童福利机构拓展服务范围，开展儿童福利机构跨区域合作，创新工作手段等</a:t>
            </a:r>
            <a:r>
              <a:rPr lang="zh-CN" altLang="en-US" sz="2400" dirty="0" smtClean="0"/>
              <a:t>。</a:t>
            </a:r>
          </a:p>
        </p:txBody>
      </p:sp>
    </p:spTree>
  </p:cSld>
  <p:clrMapOvr>
    <a:masterClrMapping/>
  </p:clrMapOvr>
  <p:transition spd="slow">
    <p:blinds dir="vert"/>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1681</TotalTime>
  <Words>1463</Words>
  <Application>Microsoft Office PowerPoint</Application>
  <PresentationFormat>自定义</PresentationFormat>
  <Paragraphs>80</Paragraphs>
  <Slides>16</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18" baseType="lpstr">
      <vt:lpstr>Office 主题</vt:lpstr>
      <vt:lpstr>Microsoft Excel 97-2003 工作表</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www.pptbz.com</dc:creator>
  <cp:lastModifiedBy>马丽</cp:lastModifiedBy>
  <cp:revision>188</cp:revision>
  <dcterms:created xsi:type="dcterms:W3CDTF">2014-10-16T08:35:01Z</dcterms:created>
  <dcterms:modified xsi:type="dcterms:W3CDTF">2021-12-28T11:04:01Z</dcterms:modified>
</cp:coreProperties>
</file>